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469" r:id="rId2"/>
    <p:sldId id="494" r:id="rId3"/>
    <p:sldId id="495" r:id="rId4"/>
    <p:sldId id="484" r:id="rId5"/>
    <p:sldId id="477" r:id="rId6"/>
    <p:sldId id="478" r:id="rId7"/>
    <p:sldId id="488" r:id="rId8"/>
    <p:sldId id="473" r:id="rId9"/>
    <p:sldId id="466" r:id="rId10"/>
    <p:sldId id="462" r:id="rId11"/>
    <p:sldId id="489" r:id="rId12"/>
    <p:sldId id="407" r:id="rId13"/>
    <p:sldId id="422" r:id="rId14"/>
    <p:sldId id="491" r:id="rId15"/>
    <p:sldId id="482" r:id="rId16"/>
    <p:sldId id="387" r:id="rId17"/>
    <p:sldId id="453" r:id="rId18"/>
    <p:sldId id="373" r:id="rId19"/>
    <p:sldId id="492" r:id="rId20"/>
    <p:sldId id="467" r:id="rId21"/>
    <p:sldId id="460" r:id="rId22"/>
    <p:sldId id="493" r:id="rId23"/>
    <p:sldId id="465" r:id="rId24"/>
    <p:sldId id="459" r:id="rId25"/>
    <p:sldId id="334" r:id="rId26"/>
    <p:sldId id="362" r:id="rId27"/>
    <p:sldId id="496" r:id="rId28"/>
    <p:sldId id="481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0ED12-BEC4-432E-BC94-7B4F90C14385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CFA8E-86B2-4C93-A83A-74FEC85E4A7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917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8383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8083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8009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249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117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7613" y="701675"/>
            <a:ext cx="4662487" cy="3495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709959" y="4429875"/>
            <a:ext cx="5676474" cy="41917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4906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8D88D-FFF9-4B12-9954-B58B7AC1E317}" type="slidenum">
              <a:rPr lang="es-MX" smtClean="0"/>
              <a:pPr>
                <a:defRPr/>
              </a:pPr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718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8D88D-FFF9-4B12-9954-B58B7AC1E317}" type="slidenum">
              <a:rPr lang="es-MX" smtClean="0"/>
              <a:pPr>
                <a:defRPr/>
              </a:pPr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718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144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705645" y="8198813"/>
            <a:ext cx="5641978" cy="4110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5464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8563" y="700088"/>
            <a:ext cx="4656137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705645" y="4423833"/>
            <a:ext cx="5641978" cy="418602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84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40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02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10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368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351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19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348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169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449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36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C40E075-FFF1-47C4-A6E2-D5A93502E74F}" type="datetimeFigureOut">
              <a:rPr lang="es-MX" smtClean="0"/>
              <a:t>25/02/2021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4CFCCB5-3761-4B7F-AA4C-358FCD4494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065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88CB8CD-2DCC-49C0-8A48-F939F401C2F1}"/>
              </a:ext>
            </a:extLst>
          </p:cNvPr>
          <p:cNvSpPr txBox="1"/>
          <p:nvPr userDrawn="1"/>
        </p:nvSpPr>
        <p:spPr>
          <a:xfrm>
            <a:off x="-180528" y="6639163"/>
            <a:ext cx="5688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Responsable de actualizar: </a:t>
            </a:r>
            <a:r>
              <a:rPr lang="es-MX" sz="1000" b="0" dirty="0"/>
              <a:t>Lic. Rodolfo de León Salas, Coordinador General Administrativo</a:t>
            </a:r>
          </a:p>
        </p:txBody>
      </p:sp>
      <p:sp>
        <p:nvSpPr>
          <p:cNvPr id="8" name="27 Rectángulo">
            <a:extLst>
              <a:ext uri="{FF2B5EF4-FFF2-40B4-BE49-F238E27FC236}">
                <a16:creationId xmlns:a16="http://schemas.microsoft.com/office/drawing/2014/main" id="{DC633027-4031-47D3-94A5-90A9FB7891E2}"/>
              </a:ext>
            </a:extLst>
          </p:cNvPr>
          <p:cNvSpPr/>
          <p:nvPr userDrawn="1"/>
        </p:nvSpPr>
        <p:spPr>
          <a:xfrm>
            <a:off x="6025150" y="692696"/>
            <a:ext cx="31318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00" b="1" dirty="0"/>
              <a:t>ACTUALIZACIÓN:    </a:t>
            </a:r>
            <a:r>
              <a:rPr lang="es-ES" sz="1000" b="1" dirty="0">
                <a:solidFill>
                  <a:srgbClr val="FF0000"/>
                </a:solidFill>
              </a:rPr>
              <a:t>Marzo 1, 2021.</a:t>
            </a:r>
          </a:p>
          <a:p>
            <a:pPr algn="ctr"/>
            <a:endParaRPr lang="es-ES" sz="1000" b="0" dirty="0"/>
          </a:p>
          <a:p>
            <a:pPr algn="ctr"/>
            <a:r>
              <a:rPr lang="es-ES" sz="1000" b="1" dirty="0"/>
              <a:t>A LA FECHA NO SE CUENTA CON VACANTES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E4C1075-76F7-4892-9C65-BCB41ED5AE06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5"/>
            <a:ext cx="1907704" cy="1152128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FA7467E4-0C85-4C1E-8C78-0507450A32FE}"/>
              </a:ext>
            </a:extLst>
          </p:cNvPr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3" t="35087" r="6665" b="28897"/>
          <a:stretch/>
        </p:blipFill>
        <p:spPr>
          <a:xfrm>
            <a:off x="7013275" y="6223414"/>
            <a:ext cx="2096219" cy="55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63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1560E37E-6517-4CD4-A41D-CE5D972A7F45}"/>
              </a:ext>
            </a:extLst>
          </p:cNvPr>
          <p:cNvCxnSpPr/>
          <p:nvPr/>
        </p:nvCxnSpPr>
        <p:spPr>
          <a:xfrm>
            <a:off x="716426" y="3756189"/>
            <a:ext cx="0" cy="354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47" name="AutoShape 6"/>
          <p:cNvSpPr>
            <a:spLocks noChangeArrowheads="1"/>
          </p:cNvSpPr>
          <p:nvPr/>
        </p:nvSpPr>
        <p:spPr bwMode="auto">
          <a:xfrm>
            <a:off x="2582967" y="2348681"/>
            <a:ext cx="1600744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JUAN MANUEL SOSA FERRER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JEFE DE OFICINA DEL C. SECRETARIO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DE GOBIERNO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33" name="AutoShape 3">
            <a:extLst>
              <a:ext uri="{FF2B5EF4-FFF2-40B4-BE49-F238E27FC236}">
                <a16:creationId xmlns:a16="http://schemas.microsoft.com/office/drawing/2014/main" id="{A1CFACC9-282B-44B9-876D-22F51351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5498" y="3900445"/>
            <a:ext cx="1344272" cy="4767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PERIODICO OFICIAL DEL GOBIERNO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 DEL ESTADO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MMS02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70944EAC-FCA9-45EE-AFCF-69848263269D}"/>
              </a:ext>
            </a:extLst>
          </p:cNvPr>
          <p:cNvCxnSpPr>
            <a:cxnSpLocks/>
          </p:cNvCxnSpPr>
          <p:nvPr/>
        </p:nvCxnSpPr>
        <p:spPr>
          <a:xfrm>
            <a:off x="4572000" y="755179"/>
            <a:ext cx="0" cy="23423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65" name="AutoShape 13"/>
          <p:cNvSpPr>
            <a:spLocks noChangeArrowheads="1"/>
          </p:cNvSpPr>
          <p:nvPr/>
        </p:nvSpPr>
        <p:spPr bwMode="auto">
          <a:xfrm>
            <a:off x="3657161" y="513646"/>
            <a:ext cx="1853951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MIGUEL ANGEL RIQUELME SOLIS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GOBERNADOR DEL ESTADO</a:t>
            </a:r>
          </a:p>
        </p:txBody>
      </p:sp>
      <p:sp>
        <p:nvSpPr>
          <p:cNvPr id="6166" name="AutoShape 15"/>
          <p:cNvSpPr>
            <a:spLocks noChangeArrowheads="1"/>
          </p:cNvSpPr>
          <p:nvPr/>
        </p:nvSpPr>
        <p:spPr bwMode="auto">
          <a:xfrm>
            <a:off x="3606420" y="1223332"/>
            <a:ext cx="1947226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" sz="7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MSS0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6172" name="Conector recto 6171">
            <a:extLst>
              <a:ext uri="{FF2B5EF4-FFF2-40B4-BE49-F238E27FC236}">
                <a16:creationId xmlns:a16="http://schemas.microsoft.com/office/drawing/2014/main" id="{24E4181C-F69B-41F3-A1F5-B0E081523BCD}"/>
              </a:ext>
            </a:extLst>
          </p:cNvPr>
          <p:cNvCxnSpPr>
            <a:cxnSpLocks/>
          </p:cNvCxnSpPr>
          <p:nvPr/>
        </p:nvCxnSpPr>
        <p:spPr>
          <a:xfrm>
            <a:off x="4135269" y="3100444"/>
            <a:ext cx="0" cy="31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3468638" y="3256622"/>
            <a:ext cx="1358960" cy="5415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700" b="0" dirty="0">
                <a:latin typeface="Arial Narrow" pitchFamily="34" charset="0"/>
              </a:rPr>
              <a:t>FRANCISCO DE J. NIEBLA VARGAS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SUBSECRETARIA DE ASUNTOS 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POLITICOS Y SOCIALES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MMS01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2D6BFA2D-EE02-41AE-9F14-738231CF7FB3}"/>
              </a:ext>
            </a:extLst>
          </p:cNvPr>
          <p:cNvCxnSpPr>
            <a:cxnSpLocks/>
          </p:cNvCxnSpPr>
          <p:nvPr/>
        </p:nvCxnSpPr>
        <p:spPr>
          <a:xfrm>
            <a:off x="5654700" y="3104330"/>
            <a:ext cx="0" cy="31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57" name="AutoShape 36"/>
          <p:cNvSpPr>
            <a:spLocks noChangeArrowheads="1"/>
          </p:cNvSpPr>
          <p:nvPr/>
        </p:nvSpPr>
        <p:spPr bwMode="auto">
          <a:xfrm>
            <a:off x="4967001" y="3269458"/>
            <a:ext cx="1344272" cy="51644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JUAN FRANCISCO MARTINEZ AVALOS</a:t>
            </a:r>
            <a:endParaRPr lang="es-ES_tradnl" sz="700" b="0" dirty="0">
              <a:latin typeface="Arial Narrow" pitchFamily="34" charset="0"/>
            </a:endParaRPr>
          </a:p>
          <a:p>
            <a:pPr algn="ctr"/>
            <a:r>
              <a:rPr lang="es-ES_tradnl" sz="700" b="0" dirty="0">
                <a:latin typeface="Arial Narrow" pitchFamily="34" charset="0"/>
              </a:rPr>
              <a:t>SUBSECRETARIA DE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PROTECCION CIVIL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MMS02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53" name="AutoShape 11">
            <a:extLst>
              <a:ext uri="{FF2B5EF4-FFF2-40B4-BE49-F238E27FC236}">
                <a16:creationId xmlns:a16="http://schemas.microsoft.com/office/drawing/2014/main" id="{D01B1F52-C852-4DAA-9AFC-188042E85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447" y="5166691"/>
            <a:ext cx="1443409" cy="506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" sz="700" b="0" dirty="0">
                <a:solidFill>
                  <a:srgbClr val="000000"/>
                </a:solidFill>
                <a:latin typeface="Arial Narrow" pitchFamily="34" charset="0"/>
              </a:rPr>
              <a:t>LUCAS MARTINEZ SANCHEZ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ARCHIVO GENERAL DEL 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ESTADO DE COAHUILA</a:t>
            </a:r>
          </a:p>
          <a:p>
            <a:pPr algn="ctr"/>
            <a:r>
              <a:rPr lang="es-ES" sz="700" b="0" dirty="0">
                <a:solidFill>
                  <a:srgbClr val="000000"/>
                </a:solidFill>
                <a:latin typeface="Arial Narrow" pitchFamily="34" charset="0"/>
              </a:rPr>
              <a:t>MM01</a:t>
            </a:r>
          </a:p>
        </p:txBody>
      </p: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id="{FFC46343-9282-4964-9AE1-A7EFDDA080FF}"/>
              </a:ext>
            </a:extLst>
          </p:cNvPr>
          <p:cNvCxnSpPr>
            <a:cxnSpLocks/>
          </p:cNvCxnSpPr>
          <p:nvPr/>
        </p:nvCxnSpPr>
        <p:spPr>
          <a:xfrm rot="16200000" flipH="1">
            <a:off x="5535591" y="187029"/>
            <a:ext cx="14337" cy="4318842"/>
          </a:xfrm>
          <a:prstGeom prst="bentConnector3">
            <a:avLst>
              <a:gd name="adj1" fmla="val -8636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406D723A-7B1E-4991-94A8-1A997E38E627}"/>
              </a:ext>
            </a:extLst>
          </p:cNvPr>
          <p:cNvCxnSpPr/>
          <p:nvPr/>
        </p:nvCxnSpPr>
        <p:spPr>
          <a:xfrm>
            <a:off x="2516812" y="3100094"/>
            <a:ext cx="0" cy="3548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3CB1FC73-875D-4CE0-9B13-9675CF16ED17}"/>
              </a:ext>
            </a:extLst>
          </p:cNvPr>
          <p:cNvCxnSpPr>
            <a:cxnSpLocks/>
          </p:cNvCxnSpPr>
          <p:nvPr/>
        </p:nvCxnSpPr>
        <p:spPr>
          <a:xfrm>
            <a:off x="5572922" y="2221744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58" name="AutoShape 37"/>
          <p:cNvSpPr>
            <a:spLocks noChangeArrowheads="1"/>
          </p:cNvSpPr>
          <p:nvPr/>
        </p:nvSpPr>
        <p:spPr bwMode="auto">
          <a:xfrm>
            <a:off x="4765296" y="2367732"/>
            <a:ext cx="1619023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RODOLFO DE LEON SALAS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COORDINACION GENERAL ADMINISTRATIVA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MMS02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32" name="AutoShape 37">
            <a:extLst>
              <a:ext uri="{FF2B5EF4-FFF2-40B4-BE49-F238E27FC236}">
                <a16:creationId xmlns:a16="http://schemas.microsoft.com/office/drawing/2014/main" id="{610BA6B7-702C-4315-AFDC-0B7F3AA70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264" y="2363144"/>
            <a:ext cx="1507834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JORGE ALEJANDRO SANCHEZ DE VALLE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UNIDAD DE TRANSPARENCIA</a:t>
            </a:r>
            <a:endParaRPr lang="es-ES_tradnl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MM04</a:t>
            </a:r>
          </a:p>
        </p:txBody>
      </p:sp>
      <p:sp>
        <p:nvSpPr>
          <p:cNvPr id="26" name="AutoShape 20"/>
          <p:cNvSpPr>
            <a:spLocks noChangeArrowheads="1"/>
          </p:cNvSpPr>
          <p:nvPr/>
        </p:nvSpPr>
        <p:spPr bwMode="auto">
          <a:xfrm>
            <a:off x="41044" y="3228989"/>
            <a:ext cx="1359140" cy="601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700" b="0" dirty="0">
                <a:latin typeface="Arial Narrow" pitchFamily="34" charset="0"/>
              </a:rPr>
              <a:t>SUBSECRETARIA DE COORDINACION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INTERINSTITUCIONAL EN 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MATERIA DE SEGURIDAD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1825439" y="3243886"/>
            <a:ext cx="1394294" cy="52839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endParaRPr lang="es-ES_tradnl" sz="700" b="0" dirty="0">
              <a:latin typeface="Arial Narrow" pitchFamily="34" charset="0"/>
            </a:endParaRPr>
          </a:p>
          <a:p>
            <a:pPr algn="ctr"/>
            <a:r>
              <a:rPr lang="es-ES_tradnl" sz="700" b="0" dirty="0">
                <a:latin typeface="Arial Narrow" pitchFamily="34" charset="0"/>
              </a:rPr>
              <a:t>ALBERTO AGUIRRE VILLARREAL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SUBSECRETARIA  DE GOBIERNO Y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 ATENCION CIUDADANA 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MMS01</a:t>
            </a:r>
          </a:p>
          <a:p>
            <a:pPr algn="ctr"/>
            <a:endParaRPr lang="es-ES_tradnl" sz="700" b="0" dirty="0">
              <a:latin typeface="Arial Narrow" pitchFamily="34" charset="0"/>
            </a:endParaRPr>
          </a:p>
        </p:txBody>
      </p:sp>
      <p:sp>
        <p:nvSpPr>
          <p:cNvPr id="58" name="AutoShape 20">
            <a:extLst>
              <a:ext uri="{FF2B5EF4-FFF2-40B4-BE49-F238E27FC236}">
                <a16:creationId xmlns:a16="http://schemas.microsoft.com/office/drawing/2014/main" id="{23D8442B-F063-4F78-B3E4-DD51F722D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94238"/>
            <a:ext cx="144600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SAUL GARDUÑO RAMIREZ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CENTRO DE EVALUACION Y CONTROL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DE CONFIANZA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MMS01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55E30D11-2B22-4E48-B187-C8D782F33A4C}"/>
              </a:ext>
            </a:extLst>
          </p:cNvPr>
          <p:cNvCxnSpPr>
            <a:stCxn id="21" idx="2"/>
            <a:endCxn id="53" idx="1"/>
          </p:cNvCxnSpPr>
          <p:nvPr/>
        </p:nvCxnSpPr>
        <p:spPr>
          <a:xfrm rot="5400000">
            <a:off x="1353782" y="4250943"/>
            <a:ext cx="1647470" cy="690139"/>
          </a:xfrm>
          <a:prstGeom prst="bentConnector4">
            <a:avLst>
              <a:gd name="adj1" fmla="val 8454"/>
              <a:gd name="adj2" fmla="val 11179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ector recto 63">
            <a:extLst>
              <a:ext uri="{FF2B5EF4-FFF2-40B4-BE49-F238E27FC236}">
                <a16:creationId xmlns:a16="http://schemas.microsoft.com/office/drawing/2014/main" id="{A8DB970F-5332-439C-B72A-CFBE69CE5B9D}"/>
              </a:ext>
            </a:extLst>
          </p:cNvPr>
          <p:cNvCxnSpPr/>
          <p:nvPr/>
        </p:nvCxnSpPr>
        <p:spPr>
          <a:xfrm>
            <a:off x="1752170" y="4841365"/>
            <a:ext cx="2468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AutoShape 4">
            <a:extLst>
              <a:ext uri="{FF2B5EF4-FFF2-40B4-BE49-F238E27FC236}">
                <a16:creationId xmlns:a16="http://schemas.microsoft.com/office/drawing/2014/main" id="{8D4B657F-FE21-4DB0-93BE-F7694B026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127" y="4590930"/>
            <a:ext cx="1443408" cy="5008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700" b="0" dirty="0">
                <a:latin typeface="Arial Narrow" pitchFamily="34" charset="0"/>
              </a:rPr>
              <a:t>DORA ALICIA DE LA GARZA VILLANUEVA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REGISTRO CIVIL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MMS02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D26CDC48-9A32-4798-825D-043F73407D37}"/>
              </a:ext>
            </a:extLst>
          </p:cNvPr>
          <p:cNvCxnSpPr>
            <a:cxnSpLocks/>
          </p:cNvCxnSpPr>
          <p:nvPr/>
        </p:nvCxnSpPr>
        <p:spPr>
          <a:xfrm>
            <a:off x="7039322" y="3097535"/>
            <a:ext cx="0" cy="31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6400775" y="3253563"/>
            <a:ext cx="1293282" cy="53234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700" b="0" dirty="0">
                <a:latin typeface="Arial Narrow" pitchFamily="34" charset="0"/>
              </a:rPr>
              <a:t>SUBSECRETARIA DE 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COORDINACIONES REGIONALES</a:t>
            </a:r>
          </a:p>
          <a:p>
            <a:pPr algn="ctr"/>
            <a:endParaRPr lang="es-ES_tradnl" sz="700" b="0" dirty="0">
              <a:latin typeface="Arial Narrow" pitchFamily="34" charset="0"/>
            </a:endParaRPr>
          </a:p>
        </p:txBody>
      </p: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id="{C8966DCB-EDFE-44EF-8E77-DAB9947851A0}"/>
              </a:ext>
            </a:extLst>
          </p:cNvPr>
          <p:cNvCxnSpPr>
            <a:cxnSpLocks/>
            <a:stCxn id="26" idx="0"/>
            <a:endCxn id="33" idx="0"/>
          </p:cNvCxnSpPr>
          <p:nvPr/>
        </p:nvCxnSpPr>
        <p:spPr>
          <a:xfrm rot="16200000" flipH="1">
            <a:off x="4253396" y="-303793"/>
            <a:ext cx="671456" cy="7737020"/>
          </a:xfrm>
          <a:prstGeom prst="bentConnector3">
            <a:avLst>
              <a:gd name="adj1" fmla="val -1985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utoShape 37"/>
          <p:cNvSpPr>
            <a:spLocks noChangeArrowheads="1"/>
          </p:cNvSpPr>
          <p:nvPr/>
        </p:nvSpPr>
        <p:spPr bwMode="auto">
          <a:xfrm>
            <a:off x="7785498" y="3228988"/>
            <a:ext cx="1344272" cy="5378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700" b="0" dirty="0">
                <a:latin typeface="Arial Narrow" pitchFamily="34" charset="0"/>
              </a:rPr>
              <a:t>CARLOS ALBERTO ESTRADA FLORES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CONSEJERIA JURIDICA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MST01</a:t>
            </a:r>
          </a:p>
        </p:txBody>
      </p:sp>
      <p:sp>
        <p:nvSpPr>
          <p:cNvPr id="36" name="AutoShape 5">
            <a:extLst>
              <a:ext uri="{FF2B5EF4-FFF2-40B4-BE49-F238E27FC236}">
                <a16:creationId xmlns:a16="http://schemas.microsoft.com/office/drawing/2014/main" id="{6CC0ED68-9582-4654-A167-0D6E633B7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668" y="1697742"/>
            <a:ext cx="1400606" cy="5404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endParaRPr lang="es-ES_tradnl" sz="700" b="0" dirty="0">
              <a:latin typeface="Arial Narrow" pitchFamily="34" charset="0"/>
            </a:endParaRPr>
          </a:p>
          <a:p>
            <a:pPr algn="ctr"/>
            <a:r>
              <a:rPr lang="es-ES_tradnl" sz="700" b="0" dirty="0">
                <a:latin typeface="Arial Narrow" pitchFamily="34" charset="0"/>
              </a:rPr>
              <a:t>INSTITUTO REGISTRAL Y CATASTRAL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SERGIO MIER CAMPOS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MMS01-2</a:t>
            </a:r>
          </a:p>
          <a:p>
            <a:pPr algn="ctr"/>
            <a:endParaRPr lang="es-ES_tradnl" sz="700" b="0" dirty="0">
              <a:latin typeface="Arial Narrow" pitchFamily="34" charset="0"/>
            </a:endParaRP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4F29BAEF-9DC5-4252-BCD6-97F4E8479B0E}"/>
              </a:ext>
            </a:extLst>
          </p:cNvPr>
          <p:cNvCxnSpPr/>
          <p:nvPr/>
        </p:nvCxnSpPr>
        <p:spPr>
          <a:xfrm>
            <a:off x="1748729" y="4239211"/>
            <a:ext cx="2468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AutoShape 5">
            <a:extLst>
              <a:ext uri="{FF2B5EF4-FFF2-40B4-BE49-F238E27FC236}">
                <a16:creationId xmlns:a16="http://schemas.microsoft.com/office/drawing/2014/main" id="{C47992E0-81D8-4249-882F-1F1C44AA6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447" y="4023187"/>
            <a:ext cx="1443408" cy="5019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endParaRPr lang="es-ES_tradnl" sz="700" b="0" dirty="0">
              <a:latin typeface="Arial Narrow" pitchFamily="34" charset="0"/>
            </a:endParaRPr>
          </a:p>
          <a:p>
            <a:pPr algn="ctr"/>
            <a:r>
              <a:rPr lang="es-ES_tradnl" sz="700" b="0" dirty="0">
                <a:latin typeface="Arial Narrow" pitchFamily="34" charset="0"/>
              </a:rPr>
              <a:t>KATY SALINAS PEREZ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INSTITUTO COAHUILENSE DE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LAS MUJERES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MSS0</a:t>
            </a:r>
          </a:p>
          <a:p>
            <a:pPr algn="ctr"/>
            <a:endParaRPr lang="es-ES_tradnl" sz="700" b="0" dirty="0">
              <a:latin typeface="Arial Narrow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2B4EBE15-7569-4C5A-BEDC-6777C7655873}"/>
              </a:ext>
            </a:extLst>
          </p:cNvPr>
          <p:cNvCxnSpPr>
            <a:cxnSpLocks/>
          </p:cNvCxnSpPr>
          <p:nvPr/>
        </p:nvCxnSpPr>
        <p:spPr>
          <a:xfrm flipH="1">
            <a:off x="2836191" y="1983783"/>
            <a:ext cx="3642101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utoShape 5">
            <a:extLst>
              <a:ext uri="{FF2B5EF4-FFF2-40B4-BE49-F238E27FC236}">
                <a16:creationId xmlns:a16="http://schemas.microsoft.com/office/drawing/2014/main" id="{4BC08F22-AF36-44F8-B881-2F57758DD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532" y="1648664"/>
            <a:ext cx="1400606" cy="5404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" sz="700" dirty="0">
                <a:latin typeface="Arial Narrow" pitchFamily="34" charset="0"/>
              </a:rPr>
              <a:t>LETICIA BEATRIZ CHARLES URIBE</a:t>
            </a:r>
          </a:p>
          <a:p>
            <a:pPr algn="ctr"/>
            <a:r>
              <a:rPr lang="es-ES" sz="700" dirty="0">
                <a:latin typeface="Arial Narrow" pitchFamily="34" charset="0"/>
              </a:rPr>
              <a:t>CENTRO DE JUSTICIA Y </a:t>
            </a:r>
          </a:p>
          <a:p>
            <a:pPr algn="ctr"/>
            <a:r>
              <a:rPr lang="es-ES" sz="700" dirty="0">
                <a:latin typeface="Arial Narrow" pitchFamily="34" charset="0"/>
              </a:rPr>
              <a:t>EMPODERAMIENTO DE LA MUJER</a:t>
            </a:r>
          </a:p>
          <a:p>
            <a:pPr algn="ctr"/>
            <a:r>
              <a:rPr lang="es-ES" sz="700" dirty="0">
                <a:latin typeface="Arial Narrow" pitchFamily="34" charset="0"/>
              </a:rPr>
              <a:t>MMS01</a:t>
            </a:r>
          </a:p>
        </p:txBody>
      </p:sp>
    </p:spTree>
    <p:extLst>
      <p:ext uri="{BB962C8B-B14F-4D97-AF65-F5344CB8AC3E}">
        <p14:creationId xmlns:p14="http://schemas.microsoft.com/office/powerpoint/2010/main" val="3644233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418BC83-6E29-47EB-A86D-A4F357A2349E}"/>
              </a:ext>
            </a:extLst>
          </p:cNvPr>
          <p:cNvCxnSpPr>
            <a:cxnSpLocks/>
          </p:cNvCxnSpPr>
          <p:nvPr/>
        </p:nvCxnSpPr>
        <p:spPr>
          <a:xfrm flipV="1">
            <a:off x="2989449" y="3352461"/>
            <a:ext cx="249023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602678D-2969-4C29-950F-4128E5A9F246}"/>
              </a:ext>
            </a:extLst>
          </p:cNvPr>
          <p:cNvCxnSpPr>
            <a:cxnSpLocks/>
          </p:cNvCxnSpPr>
          <p:nvPr/>
        </p:nvCxnSpPr>
        <p:spPr>
          <a:xfrm>
            <a:off x="4687600" y="1434042"/>
            <a:ext cx="0" cy="33123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AutoShape 3">
            <a:extLst>
              <a:ext uri="{FF2B5EF4-FFF2-40B4-BE49-F238E27FC236}">
                <a16:creationId xmlns:a16="http://schemas.microsoft.com/office/drawing/2014/main" id="{51C94914-6FA9-4762-A5F6-58C4D4283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488" y="1846565"/>
            <a:ext cx="2116648" cy="64633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SUBSECRETARIA DE COORDINACION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INTERINSTITUCIONAL EN MATERIA DE SEGURIDAD</a:t>
            </a: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5" name="AutoShape 27">
            <a:extLst>
              <a:ext uri="{FF2B5EF4-FFF2-40B4-BE49-F238E27FC236}">
                <a16:creationId xmlns:a16="http://schemas.microsoft.com/office/drawing/2014/main" id="{EA1CF970-45D1-4D8A-BB93-0B84BE6C8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953" y="3084798"/>
            <a:ext cx="1693469" cy="5602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endParaRPr lang="es-ES_tradnl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MAYRA ELIZABETH MARTINEZ IBARRA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SO08</a:t>
            </a:r>
          </a:p>
          <a:p>
            <a:pPr algn="ctr" defTabSz="762000" eaLnBrk="0" hangingPunct="0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46" name="AutoShape 49">
            <a:extLst>
              <a:ext uri="{FF2B5EF4-FFF2-40B4-BE49-F238E27FC236}">
                <a16:creationId xmlns:a16="http://schemas.microsoft.com/office/drawing/2014/main" id="{0859442C-4949-49C5-917D-05AC7CB0B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8823" y="3077702"/>
            <a:ext cx="1748698" cy="56732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MARGARITA HERNANDEZ PERALES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SECRETARIA  “C”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SO12-3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" name="AutoShape 21">
            <a:extLst>
              <a:ext uri="{FF2B5EF4-FFF2-40B4-BE49-F238E27FC236}">
                <a16:creationId xmlns:a16="http://schemas.microsoft.com/office/drawing/2014/main" id="{8F92794A-1FFD-44EF-9248-0048EE0D8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9489" y="911759"/>
            <a:ext cx="2186647" cy="6463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MSS00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0" name="AutoShape 27">
            <a:extLst>
              <a:ext uri="{FF2B5EF4-FFF2-40B4-BE49-F238E27FC236}">
                <a16:creationId xmlns:a16="http://schemas.microsoft.com/office/drawing/2014/main" id="{844E1D57-7D28-4686-A2B4-95CE691EB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9469" y="4987242"/>
            <a:ext cx="1939147" cy="5602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JUAN ANTONIO ESTRADA SOTO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ANALISIS Y SEGUIMIENTO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MM04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6AEA09FC-F365-4BD7-9849-F58DB90471AB}"/>
              </a:ext>
            </a:extLst>
          </p:cNvPr>
          <p:cNvCxnSpPr>
            <a:cxnSpLocks/>
            <a:stCxn id="15" idx="0"/>
            <a:endCxn id="30" idx="0"/>
          </p:cNvCxnSpPr>
          <p:nvPr/>
        </p:nvCxnSpPr>
        <p:spPr>
          <a:xfrm rot="5400000" flipH="1" flipV="1">
            <a:off x="4578409" y="2524912"/>
            <a:ext cx="28304" cy="4952964"/>
          </a:xfrm>
          <a:prstGeom prst="bentConnector3">
            <a:avLst>
              <a:gd name="adj1" fmla="val 90766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AutoShape 3">
            <a:extLst>
              <a:ext uri="{FF2B5EF4-FFF2-40B4-BE49-F238E27FC236}">
                <a16:creationId xmlns:a16="http://schemas.microsoft.com/office/drawing/2014/main" id="{1047456A-2EFB-4D9E-8D29-5CC06F570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5015546"/>
            <a:ext cx="1856909" cy="50361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FERNANDO JACOBO TOSTADO VELAZQUEZ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DIRECCION DE AREA</a:t>
            </a:r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50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7108481" y="3487365"/>
            <a:ext cx="1365007" cy="5180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MARIA TATIANA DE LA PEÑA AGUILAR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TECNICA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4" name="73 Conector recto"/>
          <p:cNvCxnSpPr/>
          <p:nvPr/>
        </p:nvCxnSpPr>
        <p:spPr>
          <a:xfrm>
            <a:off x="1445404" y="4391348"/>
            <a:ext cx="3172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1446478" y="4835231"/>
            <a:ext cx="2383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1474244" y="4162511"/>
            <a:ext cx="1329691" cy="44372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LAURA L. VERDUZCO MALDONADO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ENLACE TORREON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MM04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1477031" y="4656456"/>
            <a:ext cx="1329691" cy="4278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ZULEYCA GALINDO HURTADO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ENLACE SALTILLO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62351" y="4153798"/>
            <a:ext cx="1336110" cy="4349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ANTONIO A. LINARES LOPEZ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COORDINACION DE APOYO 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ADMINISTRATIVO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3B0B6F05-A8E4-42C4-8441-4E9BD3B9904F}"/>
              </a:ext>
            </a:extLst>
          </p:cNvPr>
          <p:cNvCxnSpPr>
            <a:cxnSpLocks/>
            <a:stCxn id="19" idx="0"/>
            <a:endCxn id="46" idx="0"/>
          </p:cNvCxnSpPr>
          <p:nvPr/>
        </p:nvCxnSpPr>
        <p:spPr>
          <a:xfrm rot="16200000" flipH="1">
            <a:off x="2122262" y="2761941"/>
            <a:ext cx="43493" cy="2827206"/>
          </a:xfrm>
          <a:prstGeom prst="bentConnector3">
            <a:avLst>
              <a:gd name="adj1" fmla="val -17520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AutoShape 5">
            <a:extLst>
              <a:ext uri="{FF2B5EF4-FFF2-40B4-BE49-F238E27FC236}">
                <a16:creationId xmlns:a16="http://schemas.microsoft.com/office/drawing/2014/main" id="{B46408EB-5CDA-44AD-89B7-C373C7505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766" y="4197291"/>
            <a:ext cx="1329691" cy="44372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NADIA VIOLETA GARZA LOPEZ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COORDINACION JURIDICA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5368F379-11E4-4D16-BD08-ACAAB409E5DC}"/>
              </a:ext>
            </a:extLst>
          </p:cNvPr>
          <p:cNvCxnSpPr>
            <a:cxnSpLocks/>
            <a:stCxn id="19" idx="2"/>
            <a:endCxn id="64" idx="1"/>
          </p:cNvCxnSpPr>
          <p:nvPr/>
        </p:nvCxnSpPr>
        <p:spPr>
          <a:xfrm rot="5400000">
            <a:off x="-279691" y="4932649"/>
            <a:ext cx="1353954" cy="666240"/>
          </a:xfrm>
          <a:prstGeom prst="bentConnector4">
            <a:avLst>
              <a:gd name="adj1" fmla="val 6039"/>
              <a:gd name="adj2" fmla="val 11000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: angular 23">
            <a:extLst>
              <a:ext uri="{FF2B5EF4-FFF2-40B4-BE49-F238E27FC236}">
                <a16:creationId xmlns:a16="http://schemas.microsoft.com/office/drawing/2014/main" id="{9D28D7CA-CA84-40AF-891A-C2E163114798}"/>
              </a:ext>
            </a:extLst>
          </p:cNvPr>
          <p:cNvCxnSpPr>
            <a:cxnSpLocks/>
            <a:endCxn id="58" idx="1"/>
          </p:cNvCxnSpPr>
          <p:nvPr/>
        </p:nvCxnSpPr>
        <p:spPr>
          <a:xfrm rot="16200000" flipH="1">
            <a:off x="560179" y="4969116"/>
            <a:ext cx="1802324" cy="31873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AE060675-BF14-4101-851B-346C13534CB9}"/>
              </a:ext>
            </a:extLst>
          </p:cNvPr>
          <p:cNvCxnSpPr/>
          <p:nvPr/>
        </p:nvCxnSpPr>
        <p:spPr>
          <a:xfrm>
            <a:off x="13619" y="4939404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62351" y="4725144"/>
            <a:ext cx="1324198" cy="4453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FERNANDO HERNANDEZ GARCIA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ANALISTA DE ORGANIZACION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Y METODOS "A"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PR03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857F0F64-C54B-42B7-B4F2-0849B971545D}"/>
              </a:ext>
            </a:extLst>
          </p:cNvPr>
          <p:cNvCxnSpPr/>
          <p:nvPr/>
        </p:nvCxnSpPr>
        <p:spPr>
          <a:xfrm>
            <a:off x="2135193" y="3817837"/>
            <a:ext cx="0" cy="267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: angular 60">
            <a:extLst>
              <a:ext uri="{FF2B5EF4-FFF2-40B4-BE49-F238E27FC236}">
                <a16:creationId xmlns:a16="http://schemas.microsoft.com/office/drawing/2014/main" id="{E7FF88B8-3AD0-4155-97DC-CF9178713AB5}"/>
              </a:ext>
            </a:extLst>
          </p:cNvPr>
          <p:cNvCxnSpPr>
            <a:cxnSpLocks/>
            <a:stCxn id="81" idx="1"/>
            <a:endCxn id="26" idx="0"/>
          </p:cNvCxnSpPr>
          <p:nvPr/>
        </p:nvCxnSpPr>
        <p:spPr>
          <a:xfrm rot="10800000" flipH="1">
            <a:off x="6375705" y="4201297"/>
            <a:ext cx="2068788" cy="2264492"/>
          </a:xfrm>
          <a:prstGeom prst="bentConnector4">
            <a:avLst>
              <a:gd name="adj1" fmla="val -3341"/>
              <a:gd name="adj2" fmla="val 10352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7570EE0A-7114-489F-AF18-F6853555A3E2}"/>
              </a:ext>
            </a:extLst>
          </p:cNvPr>
          <p:cNvCxnSpPr>
            <a:stCxn id="66" idx="2"/>
          </p:cNvCxnSpPr>
          <p:nvPr/>
        </p:nvCxnSpPr>
        <p:spPr>
          <a:xfrm flipH="1">
            <a:off x="7790984" y="4005444"/>
            <a:ext cx="1" cy="119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BC572514-A929-4B51-89D4-16300857D44E}"/>
              </a:ext>
            </a:extLst>
          </p:cNvPr>
          <p:cNvCxnSpPr/>
          <p:nvPr/>
        </p:nvCxnSpPr>
        <p:spPr>
          <a:xfrm>
            <a:off x="8434462" y="4589815"/>
            <a:ext cx="0" cy="205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ector: angular 91">
            <a:extLst>
              <a:ext uri="{FF2B5EF4-FFF2-40B4-BE49-F238E27FC236}">
                <a16:creationId xmlns:a16="http://schemas.microsoft.com/office/drawing/2014/main" id="{738876A0-DA2B-43D6-AB87-0D8605221EA6}"/>
              </a:ext>
            </a:extLst>
          </p:cNvPr>
          <p:cNvCxnSpPr>
            <a:cxnSpLocks/>
            <a:endCxn id="66" idx="0"/>
          </p:cNvCxnSpPr>
          <p:nvPr/>
        </p:nvCxnSpPr>
        <p:spPr>
          <a:xfrm rot="5400000" flipH="1" flipV="1">
            <a:off x="4250882" y="-46895"/>
            <a:ext cx="5842" cy="7074363"/>
          </a:xfrm>
          <a:prstGeom prst="bentConnector3">
            <a:avLst>
              <a:gd name="adj1" fmla="val 40130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14A9B729-EE12-4952-8769-1652F3E765B3}"/>
              </a:ext>
            </a:extLst>
          </p:cNvPr>
          <p:cNvCxnSpPr/>
          <p:nvPr/>
        </p:nvCxnSpPr>
        <p:spPr>
          <a:xfrm>
            <a:off x="3538716" y="3255680"/>
            <a:ext cx="0" cy="371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F9098DCB-543C-486F-8AEE-1ED87980D607}"/>
              </a:ext>
            </a:extLst>
          </p:cNvPr>
          <p:cNvCxnSpPr/>
          <p:nvPr/>
        </p:nvCxnSpPr>
        <p:spPr>
          <a:xfrm>
            <a:off x="6306529" y="4437112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7759215" y="4201297"/>
            <a:ext cx="1370555" cy="4437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XOCHITL AGUILAR RENTERIA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COORDINACION DE VINCULACIÓN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Y PARTICIPACIÓN CIUDADANA</a:t>
            </a:r>
            <a:endParaRPr lang="es-ES_tradnl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2B8DFE37-7FCD-45E0-96A5-50A95CD7930C}"/>
              </a:ext>
            </a:extLst>
          </p:cNvPr>
          <p:cNvCxnSpPr>
            <a:cxnSpLocks/>
          </p:cNvCxnSpPr>
          <p:nvPr/>
        </p:nvCxnSpPr>
        <p:spPr>
          <a:xfrm>
            <a:off x="4258696" y="4384192"/>
            <a:ext cx="466621" cy="11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4338971" y="4808192"/>
            <a:ext cx="1335685" cy="4930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CLAUDIA GPE. MENDEZ TORRES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ANALISTA DE ORGANIZACION 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Y METODOS "A"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PR03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5AB9B8E1-C56C-4092-8601-2BFF4F326100}"/>
              </a:ext>
            </a:extLst>
          </p:cNvPr>
          <p:cNvCxnSpPr/>
          <p:nvPr/>
        </p:nvCxnSpPr>
        <p:spPr>
          <a:xfrm>
            <a:off x="2138586" y="3255679"/>
            <a:ext cx="0" cy="371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AutoShape 5"/>
          <p:cNvSpPr>
            <a:spLocks noChangeArrowheads="1"/>
          </p:cNvSpPr>
          <p:nvPr/>
        </p:nvSpPr>
        <p:spPr bwMode="auto">
          <a:xfrm>
            <a:off x="1462355" y="3482993"/>
            <a:ext cx="1376266" cy="512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CLAUDIA LISETTE SANTANA MENDEZ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JURIDICA Y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ADMINISTRATIVA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MM04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664F0C1-4EE3-4FFA-967A-E92EAC4A3FD1}"/>
              </a:ext>
            </a:extLst>
          </p:cNvPr>
          <p:cNvCxnSpPr/>
          <p:nvPr/>
        </p:nvCxnSpPr>
        <p:spPr>
          <a:xfrm>
            <a:off x="6389638" y="3255679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F36E22C-D231-4FFA-B766-C3B87A4F1BAA}"/>
              </a:ext>
            </a:extLst>
          </p:cNvPr>
          <p:cNvCxnSpPr/>
          <p:nvPr/>
        </p:nvCxnSpPr>
        <p:spPr>
          <a:xfrm>
            <a:off x="4955729" y="3255679"/>
            <a:ext cx="0" cy="371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AutoShape 3">
            <a:extLst>
              <a:ext uri="{FF2B5EF4-FFF2-40B4-BE49-F238E27FC236}">
                <a16:creationId xmlns:a16="http://schemas.microsoft.com/office/drawing/2014/main" id="{420691C9-8870-4BD9-AD24-AC2CC7F76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4" y="3482993"/>
            <a:ext cx="1346132" cy="5351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SERGIO ALBERTO SAUCEDO DAVILA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COORDINACION DE MEDIOS Y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TRANSPARENCIA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MM03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87" name="AutoShape 5">
            <a:extLst>
              <a:ext uri="{FF2B5EF4-FFF2-40B4-BE49-F238E27FC236}">
                <a16:creationId xmlns:a16="http://schemas.microsoft.com/office/drawing/2014/main" id="{75A378BA-AA36-448C-BC1A-816B966AD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803" y="4199189"/>
            <a:ext cx="1348867" cy="4758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MOISES GONZALEZ ESCAREÑO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ASISTENTE OPERATIVO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MM07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56" name="AutoShape 5">
            <a:extLst>
              <a:ext uri="{FF2B5EF4-FFF2-40B4-BE49-F238E27FC236}">
                <a16:creationId xmlns:a16="http://schemas.microsoft.com/office/drawing/2014/main" id="{F8DA7655-BE32-42E1-ADBD-BAEAA6444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9670" y="3497842"/>
            <a:ext cx="1403244" cy="512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FELIPE DE JESUS SANCHEZ ALVARADO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DE PARTICIPACION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CIUDADANA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MM05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62" name="AutoShape 5">
            <a:extLst>
              <a:ext uri="{FF2B5EF4-FFF2-40B4-BE49-F238E27FC236}">
                <a16:creationId xmlns:a16="http://schemas.microsoft.com/office/drawing/2014/main" id="{7D837CDB-D59D-402F-82C7-5B1B843A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820" y="4221088"/>
            <a:ext cx="1376266" cy="4485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FERNANDO CARRERA VIESCA</a:t>
            </a:r>
          </a:p>
          <a:p>
            <a:pPr algn="ctr"/>
            <a:r>
              <a:rPr lang="es-ES_tradnl" sz="600" b="0" dirty="0">
                <a:latin typeface="Arial Narrow" pitchFamily="34" charset="0"/>
              </a:rPr>
              <a:t>COORDINACION DE POLITICAS PUBLICAS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EN ADOLOSCENTES Y JOVENES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MM02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63" name="AutoShape 5">
            <a:extLst>
              <a:ext uri="{FF2B5EF4-FFF2-40B4-BE49-F238E27FC236}">
                <a16:creationId xmlns:a16="http://schemas.microsoft.com/office/drawing/2014/main" id="{8DAD0839-EC64-4480-910B-BB0F72A7A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714" y="4692958"/>
            <a:ext cx="1376266" cy="4536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THALIA ESQUIVEL LUMBRERAS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DEPARTAMENTO DE 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CLUB  DE DESARROLLO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MM07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0EFA5B8B-6C79-4937-ACB3-B1EF01DC11CA}"/>
              </a:ext>
            </a:extLst>
          </p:cNvPr>
          <p:cNvCxnSpPr>
            <a:cxnSpLocks/>
            <a:stCxn id="46" idx="2"/>
            <a:endCxn id="54" idx="1"/>
          </p:cNvCxnSpPr>
          <p:nvPr/>
        </p:nvCxnSpPr>
        <p:spPr>
          <a:xfrm rot="5400000">
            <a:off x="2832032" y="4701740"/>
            <a:ext cx="786309" cy="664852"/>
          </a:xfrm>
          <a:prstGeom prst="bentConnector4">
            <a:avLst>
              <a:gd name="adj1" fmla="val 5280"/>
              <a:gd name="adj2" fmla="val 10559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2892760" y="5213147"/>
            <a:ext cx="1329697" cy="4283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AIDE RIVERA OVALLE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COORDINADOR DE JEFES DE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PROYECTOS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PR01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0683D610-1F02-48DB-8135-AA54F9317F5D}"/>
              </a:ext>
            </a:extLst>
          </p:cNvPr>
          <p:cNvCxnSpPr/>
          <p:nvPr/>
        </p:nvCxnSpPr>
        <p:spPr>
          <a:xfrm>
            <a:off x="2861543" y="4941168"/>
            <a:ext cx="1886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AutoShape 5">
            <a:extLst>
              <a:ext uri="{FF2B5EF4-FFF2-40B4-BE49-F238E27FC236}">
                <a16:creationId xmlns:a16="http://schemas.microsoft.com/office/drawing/2014/main" id="{BB839901-18DD-42D3-9EB9-DE7DC1146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385" y="4724838"/>
            <a:ext cx="1338941" cy="4536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650" b="0" dirty="0">
                <a:latin typeface="Arial Narrow" pitchFamily="34" charset="0"/>
              </a:rPr>
              <a:t>AZALIA ACENETH GUERRA BOCARDO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DEPARTAMENTO JURIDICO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MM07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CECB07C5-387C-43B7-8C65-B6920E88BE7F}"/>
              </a:ext>
            </a:extLst>
          </p:cNvPr>
          <p:cNvCxnSpPr/>
          <p:nvPr/>
        </p:nvCxnSpPr>
        <p:spPr>
          <a:xfrm>
            <a:off x="6304384" y="4941168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AutoShape 5">
            <a:extLst>
              <a:ext uri="{FF2B5EF4-FFF2-40B4-BE49-F238E27FC236}">
                <a16:creationId xmlns:a16="http://schemas.microsoft.com/office/drawing/2014/main" id="{DB83250F-1D6A-4C32-AF46-178B93D01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654" y="4728461"/>
            <a:ext cx="1376432" cy="4283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CECILIA ANDRADE MIRANDA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ANALISTA DE ORGANIZACIÓN Y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METODOS “C”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AD03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81" name="AutoShape 3">
            <a:extLst>
              <a:ext uri="{FF2B5EF4-FFF2-40B4-BE49-F238E27FC236}">
                <a16:creationId xmlns:a16="http://schemas.microsoft.com/office/drawing/2014/main" id="{B3570192-6585-4077-AC2C-3F580EFEB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705" y="6220780"/>
            <a:ext cx="1322115" cy="49001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JESUS ALBERTO MARTINEZ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 RODRIGUEZ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SO08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CAF361C8-498A-40A0-A6D8-7FF04A1B73D2}"/>
              </a:ext>
            </a:extLst>
          </p:cNvPr>
          <p:cNvCxnSpPr/>
          <p:nvPr/>
        </p:nvCxnSpPr>
        <p:spPr>
          <a:xfrm>
            <a:off x="6304384" y="5438526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CAE1C807-91F5-4E4E-B28A-FA22E302E401}"/>
              </a:ext>
            </a:extLst>
          </p:cNvPr>
          <p:cNvCxnSpPr/>
          <p:nvPr/>
        </p:nvCxnSpPr>
        <p:spPr>
          <a:xfrm>
            <a:off x="6310755" y="5949280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AutoShape 47">
            <a:extLst>
              <a:ext uri="{FF2B5EF4-FFF2-40B4-BE49-F238E27FC236}">
                <a16:creationId xmlns:a16="http://schemas.microsoft.com/office/drawing/2014/main" id="{12EDD4BA-B978-4330-9B0D-E0EF1A792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0026" y="5207262"/>
            <a:ext cx="1352670" cy="4536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MARIA ALEJANDRA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 GALINDO BALDERAS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AUXILIAR ADMINISTRATIVO “B“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SO08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80" name="93 Rectángulo redondeado">
            <a:extLst>
              <a:ext uri="{FF2B5EF4-FFF2-40B4-BE49-F238E27FC236}">
                <a16:creationId xmlns:a16="http://schemas.microsoft.com/office/drawing/2014/main" id="{F68404B3-8CAB-46F3-8A71-1E0BB52FE2CB}"/>
              </a:ext>
            </a:extLst>
          </p:cNvPr>
          <p:cNvSpPr/>
          <p:nvPr/>
        </p:nvSpPr>
        <p:spPr>
          <a:xfrm>
            <a:off x="6373049" y="5735679"/>
            <a:ext cx="1335404" cy="40582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9" rIns="91439" anchor="ctr"/>
          <a:lstStyle/>
          <a:p>
            <a:pPr algn="ctr"/>
            <a:r>
              <a:rPr lang="es-ES" sz="700" b="0" dirty="0">
                <a:latin typeface="Arial Narrow" pitchFamily="34" charset="0"/>
              </a:rPr>
              <a:t>LAURA PATRICIA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 LOPEZ PEREZ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CAPTURISTA DE DATOS  "B“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SO08</a:t>
            </a:r>
            <a:endParaRPr lang="es-MX" sz="700" b="0" dirty="0">
              <a:latin typeface="Arial Narrow" pitchFamily="34" charset="0"/>
            </a:endParaRPr>
          </a:p>
        </p:txBody>
      </p:sp>
      <p:sp>
        <p:nvSpPr>
          <p:cNvPr id="85" name="AutoShape 5">
            <a:extLst>
              <a:ext uri="{FF2B5EF4-FFF2-40B4-BE49-F238E27FC236}">
                <a16:creationId xmlns:a16="http://schemas.microsoft.com/office/drawing/2014/main" id="{63BA17CB-83A1-4FB0-8401-EFA08C644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24" y="3482993"/>
            <a:ext cx="1365007" cy="5180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FLORINDA PERALES GARCIA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DE APOYO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ADMINISTRATIVO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MM05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48" name="AutoShape 5">
            <a:extLst>
              <a:ext uri="{FF2B5EF4-FFF2-40B4-BE49-F238E27FC236}">
                <a16:creationId xmlns:a16="http://schemas.microsoft.com/office/drawing/2014/main" id="{283BFC53-B009-4E24-83AB-375D4BED7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561" y="3490286"/>
            <a:ext cx="1354765" cy="5180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ERIKA BRENDA ALCALA AGUILAR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DE POLITICAS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PUBLICAS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MM04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27" name="Conector: angular 26">
            <a:extLst>
              <a:ext uri="{FF2B5EF4-FFF2-40B4-BE49-F238E27FC236}">
                <a16:creationId xmlns:a16="http://schemas.microsoft.com/office/drawing/2014/main" id="{6ACBC636-606E-4B20-BC0F-DE90929DE7D7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08950" y="3225787"/>
            <a:ext cx="3569916" cy="87910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203848" y="2006083"/>
            <a:ext cx="2094051" cy="6308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LUISA IVONE GALLEGOS MARTINEZ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DIRECCION DE PREVENCION SOCIAL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DE LA VIOLENCIA Y LA DELINCUENCIA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MMS01 </a:t>
            </a:r>
          </a:p>
        </p:txBody>
      </p:sp>
      <p:sp>
        <p:nvSpPr>
          <p:cNvPr id="42" name="AutoShape 3">
            <a:extLst>
              <a:ext uri="{FF2B5EF4-FFF2-40B4-BE49-F238E27FC236}">
                <a16:creationId xmlns:a16="http://schemas.microsoft.com/office/drawing/2014/main" id="{9B8AC5AF-0227-4432-9225-A69A6C6FB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53" y="1033654"/>
            <a:ext cx="2094051" cy="59195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SUBSECRETARIA DE COORDINACION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INTERINSTITUCIONAL EN MATERIA DE SEGURIDAD</a:t>
            </a: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8" name="131 Rectángulo redondeado">
            <a:extLst>
              <a:ext uri="{FF2B5EF4-FFF2-40B4-BE49-F238E27FC236}">
                <a16:creationId xmlns:a16="http://schemas.microsoft.com/office/drawing/2014/main" id="{9FBB822E-17ED-411C-8AB4-DAA125C434AA}"/>
              </a:ext>
            </a:extLst>
          </p:cNvPr>
          <p:cNvSpPr/>
          <p:nvPr/>
        </p:nvSpPr>
        <p:spPr>
          <a:xfrm>
            <a:off x="1477278" y="5648292"/>
            <a:ext cx="1335404" cy="4758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ES" sz="700" b="0" dirty="0">
                <a:solidFill>
                  <a:schemeClr val="tx1"/>
                </a:solidFill>
                <a:latin typeface="Arial Narrow" pitchFamily="34" charset="0"/>
              </a:rPr>
              <a:t>JESUS GERARDO GONZALEZ DUARTE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AUXILIAR ADMINISTRATIVO “B“ </a:t>
            </a:r>
          </a:p>
          <a:p>
            <a:pPr algn="ctr"/>
            <a:r>
              <a:rPr lang="es-ES" sz="700" b="0" dirty="0">
                <a:solidFill>
                  <a:schemeClr val="tx1"/>
                </a:solidFill>
                <a:latin typeface="Arial Narrow" pitchFamily="34" charset="0"/>
              </a:rPr>
              <a:t>SO08 </a:t>
            </a:r>
            <a:endParaRPr lang="es-MX" sz="7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60" name="75 Conector recto">
            <a:extLst>
              <a:ext uri="{FF2B5EF4-FFF2-40B4-BE49-F238E27FC236}">
                <a16:creationId xmlns:a16="http://schemas.microsoft.com/office/drawing/2014/main" id="{A9AE6129-09FE-4758-B4EC-BC60A718C0E2}"/>
              </a:ext>
            </a:extLst>
          </p:cNvPr>
          <p:cNvCxnSpPr/>
          <p:nvPr/>
        </p:nvCxnSpPr>
        <p:spPr>
          <a:xfrm>
            <a:off x="1450816" y="5373216"/>
            <a:ext cx="2383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AutoShape 5"/>
          <p:cNvSpPr>
            <a:spLocks noChangeArrowheads="1"/>
          </p:cNvSpPr>
          <p:nvPr/>
        </p:nvSpPr>
        <p:spPr bwMode="auto">
          <a:xfrm>
            <a:off x="1475656" y="5146928"/>
            <a:ext cx="1329691" cy="4470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JONATHAN HERRERA ESPINOZA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ENLACE ACUÑA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64" name="AutoShape 54">
            <a:extLst>
              <a:ext uri="{FF2B5EF4-FFF2-40B4-BE49-F238E27FC236}">
                <a16:creationId xmlns:a16="http://schemas.microsoft.com/office/drawing/2014/main" id="{F62020F3-E6BD-4349-9F06-5CC629FEE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6" y="5704823"/>
            <a:ext cx="1324198" cy="4758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ES" sz="700" b="0" dirty="0">
                <a:latin typeface="Arial Narrow" pitchFamily="34" charset="0"/>
              </a:rPr>
              <a:t>DULCE DEYANIRA VARGAS RIVERA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INTENDENTE “B”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SO07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A3A4D822-DA49-4058-A64B-C12F7C6BB53C}"/>
              </a:ext>
            </a:extLst>
          </p:cNvPr>
          <p:cNvCxnSpPr/>
          <p:nvPr/>
        </p:nvCxnSpPr>
        <p:spPr>
          <a:xfrm>
            <a:off x="13619" y="5434062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utoShape 54"/>
          <p:cNvSpPr>
            <a:spLocks noChangeArrowheads="1"/>
          </p:cNvSpPr>
          <p:nvPr/>
        </p:nvSpPr>
        <p:spPr bwMode="auto">
          <a:xfrm>
            <a:off x="62351" y="5215351"/>
            <a:ext cx="1324198" cy="44830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ES" sz="700" b="0" dirty="0">
                <a:latin typeface="Arial Narrow" pitchFamily="34" charset="0"/>
              </a:rPr>
              <a:t>MARINA ATLIXQUEÑO </a:t>
            </a:r>
            <a:r>
              <a:rPr lang="es-ES" sz="700" b="0" dirty="0" err="1">
                <a:latin typeface="Arial Narrow" pitchFamily="34" charset="0"/>
              </a:rPr>
              <a:t>ATLIXQUEÑO</a:t>
            </a:r>
            <a:endParaRPr lang="es-ES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INTENDENTE “B”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SM03</a:t>
            </a:r>
            <a:endParaRPr lang="es-ES" sz="7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435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3">
            <a:extLst>
              <a:ext uri="{FF2B5EF4-FFF2-40B4-BE49-F238E27FC236}">
                <a16:creationId xmlns:a16="http://schemas.microsoft.com/office/drawing/2014/main" id="{438217A3-E8E4-41DE-A36C-5E6029182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37" y="4050945"/>
            <a:ext cx="1699727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RAINIER IZASKUN LOPEZ GARCIA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DIRECCION JURIDICA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MM02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A7719F3A-E99A-4502-B902-3644C1E3CDC9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5045110" y="1052736"/>
            <a:ext cx="0" cy="22755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165CE0E3-664B-4CB4-B5A4-7AF657EA1F48}"/>
              </a:ext>
            </a:extLst>
          </p:cNvPr>
          <p:cNvCxnSpPr/>
          <p:nvPr/>
        </p:nvCxnSpPr>
        <p:spPr>
          <a:xfrm>
            <a:off x="3846209" y="2492896"/>
            <a:ext cx="27363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utoShape 3">
            <a:extLst>
              <a:ext uri="{FF2B5EF4-FFF2-40B4-BE49-F238E27FC236}">
                <a16:creationId xmlns:a16="http://schemas.microsoft.com/office/drawing/2014/main" id="{91A90246-6B30-4D8E-8AD9-2C30FB7C4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1094" y="2249805"/>
            <a:ext cx="1697480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ROSA AURORA MARTINEZ DAVILA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ASISTENTE EJECUTIVA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MM05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sp>
        <p:nvSpPr>
          <p:cNvPr id="38" name="AutoShape 3">
            <a:extLst>
              <a:ext uri="{FF2B5EF4-FFF2-40B4-BE49-F238E27FC236}">
                <a16:creationId xmlns:a16="http://schemas.microsoft.com/office/drawing/2014/main" id="{0349BFE3-3301-4BA9-9072-0475AFDF6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2249805"/>
            <a:ext cx="1707292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PERLA SUSANA DELGADO ORTEGA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JEFE DE PROYECTOS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PR02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6D10E412-1B2B-41BA-B638-C61FC32A5949}"/>
              </a:ext>
            </a:extLst>
          </p:cNvPr>
          <p:cNvCxnSpPr>
            <a:cxnSpLocks/>
          </p:cNvCxnSpPr>
          <p:nvPr/>
        </p:nvCxnSpPr>
        <p:spPr>
          <a:xfrm>
            <a:off x="1297810" y="4582068"/>
            <a:ext cx="0" cy="10066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utoShape 3">
            <a:extLst>
              <a:ext uri="{FF2B5EF4-FFF2-40B4-BE49-F238E27FC236}">
                <a16:creationId xmlns:a16="http://schemas.microsoft.com/office/drawing/2014/main" id="{D00A226F-E873-4318-BE6F-123283986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08" y="4744611"/>
            <a:ext cx="1699727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KENIA MARGARITA GONZALEZ CERECERO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SUBDIRECCION DE BIENES Y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PROCESOS LICITATORIOS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sp>
        <p:nvSpPr>
          <p:cNvPr id="25" name="AutoShape 3">
            <a:extLst>
              <a:ext uri="{FF2B5EF4-FFF2-40B4-BE49-F238E27FC236}">
                <a16:creationId xmlns:a16="http://schemas.microsoft.com/office/drawing/2014/main" id="{F6DDDC0C-E0FD-4C8E-8C2E-1665CA18E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89" y="5425081"/>
            <a:ext cx="1699727" cy="50376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NORMA LIZET PEÑA CARRILLO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SO08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5" name="AutoShape 3">
            <a:extLst>
              <a:ext uri="{FF2B5EF4-FFF2-40B4-BE49-F238E27FC236}">
                <a16:creationId xmlns:a16="http://schemas.microsoft.com/office/drawing/2014/main" id="{B31524A6-DD9B-4F3B-BF87-48AB7B3A8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2660" y="1412776"/>
            <a:ext cx="2012333" cy="61519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SECRETARIADO EJECUTIVO DEL SISTEMA ESTATAL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DE SEGURIDAD PUBLICA</a:t>
            </a: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6" name="AutoShape 3">
            <a:extLst>
              <a:ext uri="{FF2B5EF4-FFF2-40B4-BE49-F238E27FC236}">
                <a16:creationId xmlns:a16="http://schemas.microsoft.com/office/drawing/2014/main" id="{2FC6DE6B-1712-4C85-868A-9D0D6513B6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468" y="630233"/>
            <a:ext cx="2016224" cy="61519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SUBSECRETARIA DE COORDINACION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 INTERINSTITUCIONAL EN MATERIA DE SEGURIDAD</a:t>
            </a: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4D829CB3-CC91-46D9-A0E2-19643E435613}"/>
              </a:ext>
            </a:extLst>
          </p:cNvPr>
          <p:cNvCxnSpPr>
            <a:cxnSpLocks/>
          </p:cNvCxnSpPr>
          <p:nvPr/>
        </p:nvCxnSpPr>
        <p:spPr>
          <a:xfrm>
            <a:off x="6793545" y="3388464"/>
            <a:ext cx="0" cy="12497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AutoShape 3">
            <a:extLst>
              <a:ext uri="{FF2B5EF4-FFF2-40B4-BE49-F238E27FC236}">
                <a16:creationId xmlns:a16="http://schemas.microsoft.com/office/drawing/2014/main" id="{73ED2665-9D25-48A3-8EE7-CBD9ABD7D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183" y="4336767"/>
            <a:ext cx="1578750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LIS EDITH MAYFIELD AVILA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AUXILIAR ADMINISTRATIVO “A”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TE01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sp>
        <p:nvSpPr>
          <p:cNvPr id="42" name="AutoShape 3">
            <a:extLst>
              <a:ext uri="{FF2B5EF4-FFF2-40B4-BE49-F238E27FC236}">
                <a16:creationId xmlns:a16="http://schemas.microsoft.com/office/drawing/2014/main" id="{3CC0E910-1EC1-4027-B7A2-693222CD0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362" y="3327401"/>
            <a:ext cx="1598365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CARLOS MARIO GUTIERREZ DIAZ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SUBDIRECCION DE ADMINISTRACION Y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PLANEACION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MM04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50E47B7D-36ED-441E-A6B6-395F999C35DD}"/>
              </a:ext>
            </a:extLst>
          </p:cNvPr>
          <p:cNvCxnSpPr>
            <a:cxnSpLocks/>
            <a:endCxn id="56" idx="1"/>
          </p:cNvCxnSpPr>
          <p:nvPr/>
        </p:nvCxnSpPr>
        <p:spPr>
          <a:xfrm rot="5400000">
            <a:off x="1953732" y="4945174"/>
            <a:ext cx="1614856" cy="870346"/>
          </a:xfrm>
          <a:prstGeom prst="bentConnector4">
            <a:avLst>
              <a:gd name="adj1" fmla="val 7540"/>
              <a:gd name="adj2" fmla="val 10549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178918FA-FE16-4D63-9D2F-9CB9FEEE8A17}"/>
              </a:ext>
            </a:extLst>
          </p:cNvPr>
          <p:cNvCxnSpPr>
            <a:cxnSpLocks/>
          </p:cNvCxnSpPr>
          <p:nvPr/>
        </p:nvCxnSpPr>
        <p:spPr>
          <a:xfrm>
            <a:off x="2281185" y="5039303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AutoShape 3">
            <a:extLst>
              <a:ext uri="{FF2B5EF4-FFF2-40B4-BE49-F238E27FC236}">
                <a16:creationId xmlns:a16="http://schemas.microsoft.com/office/drawing/2014/main" id="{A74E7362-8BF2-4650-8FFE-B9C180B8E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987" y="4769145"/>
            <a:ext cx="1707292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LUIS DANIEL FABIAN URESTI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JEFE DEL DEPARTAMENTO CONTABLE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MM07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BCE9DEE0-F50A-4F8D-AA40-FE7169604217}"/>
              </a:ext>
            </a:extLst>
          </p:cNvPr>
          <p:cNvCxnSpPr>
            <a:cxnSpLocks/>
          </p:cNvCxnSpPr>
          <p:nvPr/>
        </p:nvCxnSpPr>
        <p:spPr>
          <a:xfrm>
            <a:off x="2281185" y="5588669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AutoShape 3">
            <a:extLst>
              <a:ext uri="{FF2B5EF4-FFF2-40B4-BE49-F238E27FC236}">
                <a16:creationId xmlns:a16="http://schemas.microsoft.com/office/drawing/2014/main" id="{5BF6A024-CF7D-4B89-9722-0576F33E8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987" y="5922213"/>
            <a:ext cx="1707292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CHRISTIAN ALEJANDRO FRAGOSO SANDOVAL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SO08-3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sp>
        <p:nvSpPr>
          <p:cNvPr id="58" name="AutoShape 3">
            <a:extLst>
              <a:ext uri="{FF2B5EF4-FFF2-40B4-BE49-F238E27FC236}">
                <a16:creationId xmlns:a16="http://schemas.microsoft.com/office/drawing/2014/main" id="{9AD319C3-51B4-43BE-8C83-5FF013565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5987" y="5338523"/>
            <a:ext cx="1707292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MARIA GUADALUPE NARRO BARRIOS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COORDINADOR DE JEFES DE PROYECTOS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PR01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BC595AC-9EBC-48E6-8403-93CA692A066C}"/>
              </a:ext>
            </a:extLst>
          </p:cNvPr>
          <p:cNvCxnSpPr/>
          <p:nvPr/>
        </p:nvCxnSpPr>
        <p:spPr>
          <a:xfrm>
            <a:off x="3179633" y="3825316"/>
            <a:ext cx="0" cy="2218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AutoShape 3">
            <a:extLst>
              <a:ext uri="{FF2B5EF4-FFF2-40B4-BE49-F238E27FC236}">
                <a16:creationId xmlns:a16="http://schemas.microsoft.com/office/drawing/2014/main" id="{B8F557C8-3BC0-41F4-B9FC-6CE24E668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599" y="3327402"/>
            <a:ext cx="1800200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AIDA LETICIA DE LA GARZA VILLANUEVA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DIRECCION DE PROYECTOS Y FONDOS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FEDERALES PARA LA SEGURIDAD PUBLICA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MMS02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sp>
        <p:nvSpPr>
          <p:cNvPr id="43" name="AutoShape 3">
            <a:extLst>
              <a:ext uri="{FF2B5EF4-FFF2-40B4-BE49-F238E27FC236}">
                <a16:creationId xmlns:a16="http://schemas.microsoft.com/office/drawing/2014/main" id="{4C9643C1-DC97-4320-B9B9-A78B8C57E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1613" y="4058583"/>
            <a:ext cx="1695820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IMELDA GUADALUPE GARCIA HERNANDEZ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ANALISTA DE ORGANIZACIÓN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Y METODOS “A”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PR03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sp>
        <p:nvSpPr>
          <p:cNvPr id="61" name="AutoShape 27">
            <a:extLst>
              <a:ext uri="{FF2B5EF4-FFF2-40B4-BE49-F238E27FC236}">
                <a16:creationId xmlns:a16="http://schemas.microsoft.com/office/drawing/2014/main" id="{2103C7AC-ED5D-4E9D-A0C2-EC937C404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949" y="3328319"/>
            <a:ext cx="1642322" cy="5311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700" b="0" dirty="0">
                <a:latin typeface="Arial Narrow" pitchFamily="34" charset="0"/>
              </a:rPr>
              <a:t>LUIS CAMPOS GONZALEZ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COORDINACION DE INTELIGENCIA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Y TECNOLOGIAS DE LA INFORMACION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MMS01</a:t>
            </a:r>
          </a:p>
        </p:txBody>
      </p:sp>
      <p:cxnSp>
        <p:nvCxnSpPr>
          <p:cNvPr id="29" name="Conector: angular 28">
            <a:extLst>
              <a:ext uri="{FF2B5EF4-FFF2-40B4-BE49-F238E27FC236}">
                <a16:creationId xmlns:a16="http://schemas.microsoft.com/office/drawing/2014/main" id="{518DD593-3056-4C40-B50F-0BD7517416C9}"/>
              </a:ext>
            </a:extLst>
          </p:cNvPr>
          <p:cNvCxnSpPr>
            <a:stCxn id="22" idx="0"/>
            <a:endCxn id="42" idx="0"/>
          </p:cNvCxnSpPr>
          <p:nvPr/>
        </p:nvCxnSpPr>
        <p:spPr>
          <a:xfrm rot="5400000" flipH="1" flipV="1">
            <a:off x="5001622" y="1535479"/>
            <a:ext cx="1" cy="3583846"/>
          </a:xfrm>
          <a:prstGeom prst="bentConnector3">
            <a:avLst>
              <a:gd name="adj1" fmla="val 228601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AutoShape 3">
            <a:extLst>
              <a:ext uri="{FF2B5EF4-FFF2-40B4-BE49-F238E27FC236}">
                <a16:creationId xmlns:a16="http://schemas.microsoft.com/office/drawing/2014/main" id="{6B158A23-8C59-4561-94FF-07F1F8286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9566" y="4049058"/>
            <a:ext cx="1707292" cy="53112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JUAN MARIANO SALAZAR PEÑA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DIRECCION FINANCIERA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MM02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8A06D5D2-658C-4C6C-A955-C5D0A8F28B94}"/>
              </a:ext>
            </a:extLst>
          </p:cNvPr>
          <p:cNvCxnSpPr>
            <a:stCxn id="24" idx="0"/>
            <a:endCxn id="43" idx="0"/>
          </p:cNvCxnSpPr>
          <p:nvPr/>
        </p:nvCxnSpPr>
        <p:spPr>
          <a:xfrm rot="16200000" flipH="1">
            <a:off x="3135493" y="2204553"/>
            <a:ext cx="7638" cy="3700422"/>
          </a:xfrm>
          <a:prstGeom prst="bentConnector3">
            <a:avLst>
              <a:gd name="adj1" fmla="val -13224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664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>
            <a:extLst>
              <a:ext uri="{FF2B5EF4-FFF2-40B4-BE49-F238E27FC236}">
                <a16:creationId xmlns:a16="http://schemas.microsoft.com/office/drawing/2014/main" id="{8F79E265-6916-4DA7-B7C8-9FD1624A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3800" y="2778603"/>
            <a:ext cx="1800200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PABLO FERNANDO GONZALEZ CUELLAR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SUBDIRECTOR DE APOYO ADMINISTRATIVO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6" name="AutoShape 3">
            <a:extLst>
              <a:ext uri="{FF2B5EF4-FFF2-40B4-BE49-F238E27FC236}">
                <a16:creationId xmlns:a16="http://schemas.microsoft.com/office/drawing/2014/main" id="{3EDF4614-74C7-4057-90BF-D2CD4D837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627" y="5593323"/>
            <a:ext cx="1771841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MARCELA ALEJANDRA CORPUS SOTO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INTEGRADORA DE ANALISIS DE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INFORMACION Y EMISION DE RESULTADOS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MM07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57E2BFE6-8E5D-44A5-9053-C191BC1BA21E}"/>
              </a:ext>
            </a:extLst>
          </p:cNvPr>
          <p:cNvCxnSpPr>
            <a:cxnSpLocks/>
            <a:stCxn id="38" idx="2"/>
            <a:endCxn id="46" idx="1"/>
          </p:cNvCxnSpPr>
          <p:nvPr/>
        </p:nvCxnSpPr>
        <p:spPr>
          <a:xfrm rot="5400000">
            <a:off x="5134561" y="4590540"/>
            <a:ext cx="1742882" cy="838749"/>
          </a:xfrm>
          <a:prstGeom prst="bentConnector4">
            <a:avLst>
              <a:gd name="adj1" fmla="val 6214"/>
              <a:gd name="adj2" fmla="val 1034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84A1A46E-D781-4D68-9964-E6EE2C1A83F7}"/>
              </a:ext>
            </a:extLst>
          </p:cNvPr>
          <p:cNvCxnSpPr/>
          <p:nvPr/>
        </p:nvCxnSpPr>
        <p:spPr>
          <a:xfrm>
            <a:off x="5560246" y="5211650"/>
            <a:ext cx="26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12610059-CAEC-47FD-89D1-3D06AE19382D}"/>
              </a:ext>
            </a:extLst>
          </p:cNvPr>
          <p:cNvCxnSpPr/>
          <p:nvPr/>
        </p:nvCxnSpPr>
        <p:spPr>
          <a:xfrm>
            <a:off x="5560501" y="4588223"/>
            <a:ext cx="2643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utoShape 3">
            <a:extLst>
              <a:ext uri="{FF2B5EF4-FFF2-40B4-BE49-F238E27FC236}">
                <a16:creationId xmlns:a16="http://schemas.microsoft.com/office/drawing/2014/main" id="{F0E3C246-ABD0-47B3-92C3-B0CB6DE6A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628" y="4304887"/>
            <a:ext cx="1737414" cy="585479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750" b="0" dirty="0">
                <a:latin typeface="Arial Narrow" pitchFamily="34" charset="0"/>
              </a:rPr>
              <a:t>BRENDA NALLELY POBLANO DELGADO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SUPERVISOR DE INTEGRACION Y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ANALISIS DE LA INFORMACION Y 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EMISION DE DATOS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MM06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45" name="AutoShape 3">
            <a:extLst>
              <a:ext uri="{FF2B5EF4-FFF2-40B4-BE49-F238E27FC236}">
                <a16:creationId xmlns:a16="http://schemas.microsoft.com/office/drawing/2014/main" id="{71916480-DAB9-4263-8D91-E34B06195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628" y="4954352"/>
            <a:ext cx="1737414" cy="57498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750" b="0" dirty="0">
                <a:latin typeface="Arial Narrow" pitchFamily="34" charset="0"/>
              </a:rPr>
              <a:t>MARIBEL TOVANCHE FLORES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INTEGRADORA DE ANALISIS DE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 INFORMACION Y EMISION DE RESULTADOS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MM07</a:t>
            </a:r>
            <a:endParaRPr lang="es-ES" sz="750" b="0" dirty="0">
              <a:latin typeface="Arial Narrow" pitchFamily="34" charset="0"/>
            </a:endParaRPr>
          </a:p>
        </p:txBody>
      </p: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069F749F-0F8A-46FD-ADCB-64118F0760F6}"/>
              </a:ext>
            </a:extLst>
          </p:cNvPr>
          <p:cNvCxnSpPr/>
          <p:nvPr/>
        </p:nvCxnSpPr>
        <p:spPr>
          <a:xfrm>
            <a:off x="2768879" y="2551335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AutoShape 3">
            <a:extLst>
              <a:ext uri="{FF2B5EF4-FFF2-40B4-BE49-F238E27FC236}">
                <a16:creationId xmlns:a16="http://schemas.microsoft.com/office/drawing/2014/main" id="{51CD2AA1-B9B5-4D02-84C5-5D05D6705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828" y="3563488"/>
            <a:ext cx="1765095" cy="57498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ANDRES JAIME SALAS MARENTE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DE INTEGRACION Y</a:t>
            </a:r>
            <a:br>
              <a:rPr lang="es-MX" sz="800" b="0" dirty="0">
                <a:latin typeface="Arial Narrow" pitchFamily="34" charset="0"/>
              </a:rPr>
            </a:br>
            <a:r>
              <a:rPr lang="es-MX" sz="800" b="0" dirty="0">
                <a:latin typeface="Arial Narrow" pitchFamily="34" charset="0"/>
              </a:rPr>
              <a:t>ANALISIS DE LA INFORMACION Y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EMISION DE DATOS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278" name="Conector recto 11277">
            <a:extLst>
              <a:ext uri="{FF2B5EF4-FFF2-40B4-BE49-F238E27FC236}">
                <a16:creationId xmlns:a16="http://schemas.microsoft.com/office/drawing/2014/main" id="{B6106D2F-0D5D-469B-89FC-B587ABDB079F}"/>
              </a:ext>
            </a:extLst>
          </p:cNvPr>
          <p:cNvCxnSpPr>
            <a:cxnSpLocks/>
          </p:cNvCxnSpPr>
          <p:nvPr/>
        </p:nvCxnSpPr>
        <p:spPr>
          <a:xfrm>
            <a:off x="4579541" y="402503"/>
            <a:ext cx="1984" cy="2653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AutoShape 3">
            <a:extLst>
              <a:ext uri="{FF2B5EF4-FFF2-40B4-BE49-F238E27FC236}">
                <a16:creationId xmlns:a16="http://schemas.microsoft.com/office/drawing/2014/main" id="{8F79E265-6916-4DA7-B7C8-9FD1624A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4353" y="898113"/>
            <a:ext cx="1965530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SAUL GARDUÑO RAMIREZ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DEL CENTRO DE EVAULACION Y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CONTROL DE CONFIANZA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MMS01</a:t>
            </a:r>
          </a:p>
        </p:txBody>
      </p:sp>
      <p:sp>
        <p:nvSpPr>
          <p:cNvPr id="29" name="AutoShape 3">
            <a:extLst>
              <a:ext uri="{FF2B5EF4-FFF2-40B4-BE49-F238E27FC236}">
                <a16:creationId xmlns:a16="http://schemas.microsoft.com/office/drawing/2014/main" id="{49C9CF2A-CA71-4496-BA34-A15D4B406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6142" y="34017"/>
            <a:ext cx="1944216" cy="61519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SUBSECRETARIO DE COORDINACION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 </a:t>
            </a:r>
            <a:r>
              <a:rPr lang="es-MX" sz="750" b="0" dirty="0">
                <a:latin typeface="Arial Narrow" pitchFamily="34" charset="0"/>
              </a:rPr>
              <a:t>INTERINSTITUCIONAL EN MATERIA DE SEGURIDAD</a:t>
            </a: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sp>
        <p:nvSpPr>
          <p:cNvPr id="34" name="AutoShape 3">
            <a:extLst>
              <a:ext uri="{FF2B5EF4-FFF2-40B4-BE49-F238E27FC236}">
                <a16:creationId xmlns:a16="http://schemas.microsoft.com/office/drawing/2014/main" id="{33C6A66D-B15E-465B-A0B2-EAE188D8D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381" y="2768641"/>
            <a:ext cx="1765096" cy="57498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CLAUDIA VARGAS BERDUSCO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JURIDICA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282" name="Conector recto 11281">
            <a:extLst>
              <a:ext uri="{FF2B5EF4-FFF2-40B4-BE49-F238E27FC236}">
                <a16:creationId xmlns:a16="http://schemas.microsoft.com/office/drawing/2014/main" id="{FEAAF400-686D-42F4-A1D0-25AEF0622611}"/>
              </a:ext>
            </a:extLst>
          </p:cNvPr>
          <p:cNvCxnSpPr>
            <a:cxnSpLocks/>
          </p:cNvCxnSpPr>
          <p:nvPr/>
        </p:nvCxnSpPr>
        <p:spPr>
          <a:xfrm>
            <a:off x="6422162" y="2567825"/>
            <a:ext cx="0" cy="2334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F62795BE-2E90-49C6-B425-E197CDC5870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79932" y="-861670"/>
            <a:ext cx="7367" cy="7271348"/>
          </a:xfrm>
          <a:prstGeom prst="bentConnector3">
            <a:avLst>
              <a:gd name="adj1" fmla="val -28143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utoShape 3">
            <a:extLst>
              <a:ext uri="{FF2B5EF4-FFF2-40B4-BE49-F238E27FC236}">
                <a16:creationId xmlns:a16="http://schemas.microsoft.com/office/drawing/2014/main" id="{9C94EF45-7D43-4A42-86F0-96504B560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208" y="2768163"/>
            <a:ext cx="1765096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BLANCA IDALIA FIERRO SAUCEDO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DE PORTE DE ARMA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EE9D382C-BC7D-4784-B0A2-DF1734968683}"/>
              </a:ext>
            </a:extLst>
          </p:cNvPr>
          <p:cNvCxnSpPr/>
          <p:nvPr/>
        </p:nvCxnSpPr>
        <p:spPr>
          <a:xfrm>
            <a:off x="4581525" y="1977154"/>
            <a:ext cx="98835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utoShape 3">
            <a:extLst>
              <a:ext uri="{FF2B5EF4-FFF2-40B4-BE49-F238E27FC236}">
                <a16:creationId xmlns:a16="http://schemas.microsoft.com/office/drawing/2014/main" id="{8F79E265-6916-4DA7-B7C8-9FD1624AC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449" y="1689122"/>
            <a:ext cx="1800200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JOSE LUIS VAZQUEZ ESTRADA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DEL CENTRO DE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EVALUACION Y CONTROL DE CONFIANZA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0" name="AutoShape 3">
            <a:extLst>
              <a:ext uri="{FF2B5EF4-FFF2-40B4-BE49-F238E27FC236}">
                <a16:creationId xmlns:a16="http://schemas.microsoft.com/office/drawing/2014/main" id="{9E35DB65-F65C-4D66-A989-1714A54FB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533" y="2777688"/>
            <a:ext cx="1765096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EDUARDO CHAPA GARCIA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DE OPERACION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C8E5263A-5F2F-45F9-A142-0B6B7740AFBB}"/>
              </a:ext>
            </a:extLst>
          </p:cNvPr>
          <p:cNvCxnSpPr>
            <a:cxnSpLocks/>
          </p:cNvCxnSpPr>
          <p:nvPr/>
        </p:nvCxnSpPr>
        <p:spPr>
          <a:xfrm>
            <a:off x="947941" y="2768163"/>
            <a:ext cx="1" cy="11542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AutoShape 3">
            <a:extLst>
              <a:ext uri="{FF2B5EF4-FFF2-40B4-BE49-F238E27FC236}">
                <a16:creationId xmlns:a16="http://schemas.microsoft.com/office/drawing/2014/main" id="{2F020008-37B8-4B76-B8B9-7243D11F9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5362" y="3579827"/>
            <a:ext cx="1765096" cy="55127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>
                <a:latin typeface="Arial Narrow" pitchFamily="34" charset="0"/>
              </a:rPr>
              <a:t>EDWIN ALAIN PEPI CUELLAR</a:t>
            </a:r>
          </a:p>
          <a:p>
            <a:pPr algn="ctr"/>
            <a:r>
              <a:rPr lang="es-MX" sz="800" b="0">
                <a:latin typeface="Arial Narrow" pitchFamily="34" charset="0"/>
              </a:rPr>
              <a:t>COORDINACION DE CALIDAD</a:t>
            </a:r>
          </a:p>
          <a:p>
            <a:pPr algn="ctr"/>
            <a:r>
              <a:rPr lang="es-MX" sz="800" b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id="{C22290FA-256F-4869-9A69-BD63F64C9E64}"/>
              </a:ext>
            </a:extLst>
          </p:cNvPr>
          <p:cNvCxnSpPr>
            <a:stCxn id="48" idx="0"/>
            <a:endCxn id="38" idx="0"/>
          </p:cNvCxnSpPr>
          <p:nvPr/>
        </p:nvCxnSpPr>
        <p:spPr>
          <a:xfrm rot="5400000" flipH="1" flipV="1">
            <a:off x="4603474" y="1757925"/>
            <a:ext cx="16339" cy="3627466"/>
          </a:xfrm>
          <a:prstGeom prst="bentConnector3">
            <a:avLst>
              <a:gd name="adj1" fmla="val 5080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243DADE-CBB8-4DC5-953B-60F3C0CEEE40}"/>
              </a:ext>
            </a:extLst>
          </p:cNvPr>
          <p:cNvCxnSpPr>
            <a:cxnSpLocks/>
          </p:cNvCxnSpPr>
          <p:nvPr/>
        </p:nvCxnSpPr>
        <p:spPr>
          <a:xfrm>
            <a:off x="3707918" y="2547457"/>
            <a:ext cx="0" cy="9429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2C04079A-D5AC-4741-A5EB-A8F7B2CC0FC3}"/>
              </a:ext>
            </a:extLst>
          </p:cNvPr>
          <p:cNvCxnSpPr/>
          <p:nvPr/>
        </p:nvCxnSpPr>
        <p:spPr>
          <a:xfrm>
            <a:off x="4588094" y="3501034"/>
            <a:ext cx="0" cy="3021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utoShape 3">
            <a:extLst>
              <a:ext uri="{FF2B5EF4-FFF2-40B4-BE49-F238E27FC236}">
                <a16:creationId xmlns:a16="http://schemas.microsoft.com/office/drawing/2014/main" id="{A656A289-9B9E-4FFD-AC27-2CE9F7004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6968" y="3562409"/>
            <a:ext cx="1743584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NAUX MIGUEL MUÑOZ MORENO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DE INVESTIGACION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SOCIOECONOMICA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" name="AutoShape 3">
            <a:extLst>
              <a:ext uri="{FF2B5EF4-FFF2-40B4-BE49-F238E27FC236}">
                <a16:creationId xmlns:a16="http://schemas.microsoft.com/office/drawing/2014/main" id="{74DCFF3A-61E4-4066-98C5-B2676E097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90" y="3577988"/>
            <a:ext cx="1737414" cy="57606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KARLA ELENA DIOSDADO GARCIA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PSICOLOGA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MM06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816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5" name="Line 29"/>
          <p:cNvSpPr>
            <a:spLocks noChangeShapeType="1"/>
          </p:cNvSpPr>
          <p:nvPr/>
        </p:nvSpPr>
        <p:spPr bwMode="auto">
          <a:xfrm>
            <a:off x="4572000" y="764704"/>
            <a:ext cx="0" cy="23039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cxnSp>
        <p:nvCxnSpPr>
          <p:cNvPr id="7" name="6 Conector angular"/>
          <p:cNvCxnSpPr>
            <a:cxnSpLocks/>
            <a:endCxn id="29712" idx="1"/>
          </p:cNvCxnSpPr>
          <p:nvPr/>
        </p:nvCxnSpPr>
        <p:spPr>
          <a:xfrm rot="5400000">
            <a:off x="3420968" y="3859326"/>
            <a:ext cx="1568339" cy="765138"/>
          </a:xfrm>
          <a:prstGeom prst="bentConnector4">
            <a:avLst>
              <a:gd name="adj1" fmla="val 8018"/>
              <a:gd name="adj2" fmla="val 11369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721" name="Line 36"/>
          <p:cNvSpPr>
            <a:spLocks noChangeShapeType="1"/>
          </p:cNvSpPr>
          <p:nvPr/>
        </p:nvSpPr>
        <p:spPr bwMode="auto">
          <a:xfrm>
            <a:off x="3716324" y="452600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29722" name="Line 37"/>
          <p:cNvSpPr>
            <a:spLocks noChangeShapeType="1"/>
          </p:cNvSpPr>
          <p:nvPr/>
        </p:nvSpPr>
        <p:spPr bwMode="auto">
          <a:xfrm>
            <a:off x="3716340" y="3940119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29708" name="AutoShape 13"/>
          <p:cNvSpPr>
            <a:spLocks noChangeArrowheads="1"/>
          </p:cNvSpPr>
          <p:nvPr/>
        </p:nvSpPr>
        <p:spPr bwMode="auto">
          <a:xfrm>
            <a:off x="3800450" y="3644834"/>
            <a:ext cx="1622743" cy="488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700" b="0" dirty="0">
                <a:latin typeface="Arial Narrow" pitchFamily="34" charset="0"/>
              </a:rPr>
              <a:t>CLAUDIA PATRICIA CARMONA MONTELONGO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ANALISTA ADMINISTRATIVO “A”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SO16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40" name="AutoShape 27"/>
          <p:cNvSpPr>
            <a:spLocks noChangeArrowheads="1"/>
          </p:cNvSpPr>
          <p:nvPr/>
        </p:nvSpPr>
        <p:spPr bwMode="auto">
          <a:xfrm>
            <a:off x="3801302" y="4202245"/>
            <a:ext cx="1597766" cy="5053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ERENDIRA YADIRA LOPEZ RODRIGUEZ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SO08-3</a:t>
            </a:r>
          </a:p>
        </p:txBody>
      </p:sp>
      <p:sp>
        <p:nvSpPr>
          <p:cNvPr id="29710" name="AutoShape 13"/>
          <p:cNvSpPr>
            <a:spLocks noChangeArrowheads="1"/>
          </p:cNvSpPr>
          <p:nvPr/>
        </p:nvSpPr>
        <p:spPr bwMode="auto">
          <a:xfrm>
            <a:off x="6865565" y="4153885"/>
            <a:ext cx="1666873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JUAN JOSE GARCIA </a:t>
            </a:r>
            <a:r>
              <a:rPr lang="es-ES_tradnl" sz="800" b="0" dirty="0" err="1">
                <a:latin typeface="Arial Narrow" pitchFamily="34" charset="0"/>
              </a:rPr>
              <a:t>GARCIA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SO08 </a:t>
            </a:r>
          </a:p>
        </p:txBody>
      </p:sp>
      <p:sp>
        <p:nvSpPr>
          <p:cNvPr id="44" name="AutoShape 8"/>
          <p:cNvSpPr>
            <a:spLocks noChangeArrowheads="1"/>
          </p:cNvSpPr>
          <p:nvPr/>
        </p:nvSpPr>
        <p:spPr bwMode="auto">
          <a:xfrm>
            <a:off x="6865565" y="2864263"/>
            <a:ext cx="1666875" cy="561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ISAAC MONTENEGRO HERRERA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DIRECCION  DE GESTION SOCIAL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MM02 </a:t>
            </a:r>
          </a:p>
        </p:txBody>
      </p:sp>
      <p:cxnSp>
        <p:nvCxnSpPr>
          <p:cNvPr id="57" name="56 Conector recto"/>
          <p:cNvCxnSpPr>
            <a:cxnSpLocks/>
          </p:cNvCxnSpPr>
          <p:nvPr/>
        </p:nvCxnSpPr>
        <p:spPr>
          <a:xfrm>
            <a:off x="4572000" y="2211427"/>
            <a:ext cx="11430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AutoShape 27"/>
          <p:cNvSpPr>
            <a:spLocks noChangeArrowheads="1"/>
          </p:cNvSpPr>
          <p:nvPr/>
        </p:nvSpPr>
        <p:spPr bwMode="auto">
          <a:xfrm>
            <a:off x="5624517" y="1932085"/>
            <a:ext cx="1491469" cy="5608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ELSA BLANCO MONTES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SECRETARIA “A”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SO14 </a:t>
            </a:r>
          </a:p>
        </p:txBody>
      </p:sp>
      <p:sp>
        <p:nvSpPr>
          <p:cNvPr id="37" name="AutoShape 12"/>
          <p:cNvSpPr>
            <a:spLocks noChangeArrowheads="1"/>
          </p:cNvSpPr>
          <p:nvPr/>
        </p:nvSpPr>
        <p:spPr bwMode="auto">
          <a:xfrm>
            <a:off x="524842" y="4266523"/>
            <a:ext cx="1666875" cy="5306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 anchorCtr="1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JUANA HILARIA NIETO PADRON</a:t>
            </a:r>
            <a:endParaRPr lang="es-ES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TECNICO ADMINISTRATIVO “B”</a:t>
            </a:r>
            <a:endParaRPr lang="es-ES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SO11-3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3635896" y="1225594"/>
            <a:ext cx="1872208" cy="6192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endParaRPr lang="es-ES_tradnl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ALBERTO AGUIRRE VILLARREAL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SUBSECRETARIA  DE GOBIERNO Y 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ATENCION CIUDADANA 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MMS01 </a:t>
            </a:r>
          </a:p>
          <a:p>
            <a:pPr algn="ctr" defTabSz="762000" eaLnBrk="0" hangingPunct="0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29740" name="AutoShape 8"/>
          <p:cNvSpPr>
            <a:spLocks noChangeArrowheads="1"/>
          </p:cNvSpPr>
          <p:nvPr/>
        </p:nvSpPr>
        <p:spPr bwMode="auto">
          <a:xfrm>
            <a:off x="490092" y="2864844"/>
            <a:ext cx="1666875" cy="561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MARTIN GERARDO DE HOYOS  VARGAS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DIRECCION DE VINCULACIÓN Y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CONCERTACIÓN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MM01 </a:t>
            </a: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BF36E6AA-1120-44ED-826A-6FF952F3EB82}"/>
              </a:ext>
            </a:extLst>
          </p:cNvPr>
          <p:cNvCxnSpPr>
            <a:cxnSpLocks/>
            <a:endCxn id="37" idx="1"/>
          </p:cNvCxnSpPr>
          <p:nvPr/>
        </p:nvCxnSpPr>
        <p:spPr>
          <a:xfrm rot="5400000">
            <a:off x="348678" y="3600978"/>
            <a:ext cx="1107024" cy="754696"/>
          </a:xfrm>
          <a:prstGeom prst="bentConnector4">
            <a:avLst>
              <a:gd name="adj1" fmla="val 12084"/>
              <a:gd name="adj2" fmla="val 1077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Line 37">
            <a:extLst>
              <a:ext uri="{FF2B5EF4-FFF2-40B4-BE49-F238E27FC236}">
                <a16:creationId xmlns:a16="http://schemas.microsoft.com/office/drawing/2014/main" id="{6FFB2325-A93E-4586-BE00-5C826D5CE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038" y="3923535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29711" name="AutoShape 13"/>
          <p:cNvSpPr>
            <a:spLocks noChangeArrowheads="1"/>
          </p:cNvSpPr>
          <p:nvPr/>
        </p:nvSpPr>
        <p:spPr bwMode="auto">
          <a:xfrm>
            <a:off x="541668" y="3707510"/>
            <a:ext cx="1592263" cy="4839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GLADIS HERNANDEZ  LOPEZ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TECNICO ADMINISTRATIVO “A”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SO12-3</a:t>
            </a:r>
          </a:p>
        </p:txBody>
      </p:sp>
      <p:sp>
        <p:nvSpPr>
          <p:cNvPr id="29738" name="AutoShape 26"/>
          <p:cNvSpPr>
            <a:spLocks noChangeArrowheads="1"/>
          </p:cNvSpPr>
          <p:nvPr/>
        </p:nvSpPr>
        <p:spPr bwMode="auto">
          <a:xfrm>
            <a:off x="3765692" y="2883894"/>
            <a:ext cx="1622743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JOSE GPE. MARTINEZ AGUILAR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DIRECCION DE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APOYO ADMINISTRATIVO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9712" name="AutoShape 13"/>
          <p:cNvSpPr>
            <a:spLocks noChangeArrowheads="1"/>
          </p:cNvSpPr>
          <p:nvPr/>
        </p:nvSpPr>
        <p:spPr bwMode="auto">
          <a:xfrm>
            <a:off x="3822568" y="4795072"/>
            <a:ext cx="1592262" cy="4619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FRANCISCO JAVIER TORRES RAMIREZ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INTENDENTE “A”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SO08 </a:t>
            </a:r>
          </a:p>
        </p:txBody>
      </p: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653127E9-2625-4466-BF5C-CA2BD400D6AF}"/>
              </a:ext>
            </a:extLst>
          </p:cNvPr>
          <p:cNvCxnSpPr>
            <a:cxnSpLocks/>
            <a:stCxn id="44" idx="2"/>
            <a:endCxn id="29710" idx="1"/>
          </p:cNvCxnSpPr>
          <p:nvPr/>
        </p:nvCxnSpPr>
        <p:spPr>
          <a:xfrm rot="5400000">
            <a:off x="6793444" y="3498359"/>
            <a:ext cx="977680" cy="833438"/>
          </a:xfrm>
          <a:prstGeom prst="bentConnector4">
            <a:avLst>
              <a:gd name="adj1" fmla="val 10025"/>
              <a:gd name="adj2" fmla="val 10574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Line 37">
            <a:extLst>
              <a:ext uri="{FF2B5EF4-FFF2-40B4-BE49-F238E27FC236}">
                <a16:creationId xmlns:a16="http://schemas.microsoft.com/office/drawing/2014/main" id="{FF38FA6F-368E-4387-90BF-384C9A31A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23033" y="3860971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43" name="_s1036"/>
          <p:cNvSpPr>
            <a:spLocks noChangeArrowheads="1"/>
          </p:cNvSpPr>
          <p:nvPr/>
        </p:nvSpPr>
        <p:spPr bwMode="auto">
          <a:xfrm>
            <a:off x="6891821" y="3586703"/>
            <a:ext cx="1640617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ADRIANA JANET ROBLES CERDA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ANALISTA ADMINISTRATIVO “B”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5" name="Conector: angular 34">
            <a:extLst>
              <a:ext uri="{FF2B5EF4-FFF2-40B4-BE49-F238E27FC236}">
                <a16:creationId xmlns:a16="http://schemas.microsoft.com/office/drawing/2014/main" id="{8B788FD5-4A7C-4927-A72C-B5333ABA2260}"/>
              </a:ext>
            </a:extLst>
          </p:cNvPr>
          <p:cNvCxnSpPr>
            <a:stCxn id="29740" idx="0"/>
            <a:endCxn id="44" idx="0"/>
          </p:cNvCxnSpPr>
          <p:nvPr/>
        </p:nvCxnSpPr>
        <p:spPr>
          <a:xfrm rot="5400000" flipH="1" flipV="1">
            <a:off x="4510976" y="-323182"/>
            <a:ext cx="581" cy="6375473"/>
          </a:xfrm>
          <a:prstGeom prst="bentConnector3">
            <a:avLst>
              <a:gd name="adj1" fmla="val 394459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AutoShape 15">
            <a:extLst>
              <a:ext uri="{FF2B5EF4-FFF2-40B4-BE49-F238E27FC236}">
                <a16:creationId xmlns:a16="http://schemas.microsoft.com/office/drawing/2014/main" id="{D74E76D9-8622-4629-8D10-E640A0A34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981" y="458402"/>
            <a:ext cx="2232248" cy="5825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298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11 Conector recto">
            <a:extLst>
              <a:ext uri="{FF2B5EF4-FFF2-40B4-BE49-F238E27FC236}">
                <a16:creationId xmlns:a16="http://schemas.microsoft.com/office/drawing/2014/main" id="{A26C3C3F-6ED9-4546-9A9E-A2A7C436AFE4}"/>
              </a:ext>
            </a:extLst>
          </p:cNvPr>
          <p:cNvCxnSpPr>
            <a:cxnSpLocks/>
          </p:cNvCxnSpPr>
          <p:nvPr/>
        </p:nvCxnSpPr>
        <p:spPr>
          <a:xfrm flipH="1">
            <a:off x="4378534" y="1599324"/>
            <a:ext cx="1286" cy="32698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AutoShape 3">
            <a:extLst>
              <a:ext uri="{FF2B5EF4-FFF2-40B4-BE49-F238E27FC236}">
                <a16:creationId xmlns:a16="http://schemas.microsoft.com/office/drawing/2014/main" id="{B365B5D7-5CF8-4F54-B1BB-3DD470684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4508" y="1123528"/>
            <a:ext cx="1897420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JOSE ANGEL RODRIGUEZ CANALES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DERECHOS HUMANOS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MMS01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C1ED7A31-7C4F-42C1-801F-13FE5205F7F4}"/>
              </a:ext>
            </a:extLst>
          </p:cNvPr>
          <p:cNvCxnSpPr/>
          <p:nvPr/>
        </p:nvCxnSpPr>
        <p:spPr>
          <a:xfrm>
            <a:off x="4379820" y="2385492"/>
            <a:ext cx="17641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utoShape 3">
            <a:extLst>
              <a:ext uri="{FF2B5EF4-FFF2-40B4-BE49-F238E27FC236}">
                <a16:creationId xmlns:a16="http://schemas.microsoft.com/office/drawing/2014/main" id="{DDA44D76-EB6C-4E47-8550-7BE15F981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992" y="2060848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LILIANA CONTRERAS SALAZAR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D6F8BCEB-1E48-4700-BE25-C648D52C5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50" y="3068960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MARTHA DELIA DE LA CRUZ CARDONA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ENLACE INSTITUCIONAL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Y POLITICAS PUBLICAS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MM02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" name="AutoShape 3">
            <a:extLst>
              <a:ext uri="{FF2B5EF4-FFF2-40B4-BE49-F238E27FC236}">
                <a16:creationId xmlns:a16="http://schemas.microsoft.com/office/drawing/2014/main" id="{770C1541-347B-45F8-8CE9-DA3864927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665" y="4689521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JUAN PABLO ZAPATA MORIN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ANALISTA JURIDICO “A”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PR03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5" name="AutoShape 3">
            <a:extLst>
              <a:ext uri="{FF2B5EF4-FFF2-40B4-BE49-F238E27FC236}">
                <a16:creationId xmlns:a16="http://schemas.microsoft.com/office/drawing/2014/main" id="{55E77E44-6BCF-4B3E-BB3A-F022F93F4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249" y="4678607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JESUS MARIA MELLADO CHAPA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JEFE DEL DEPARTAMENTO DE CONTROL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Y SEGUIMIENTO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MM07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" name="AutoShape 5">
            <a:extLst>
              <a:ext uri="{FF2B5EF4-FFF2-40B4-BE49-F238E27FC236}">
                <a16:creationId xmlns:a16="http://schemas.microsoft.com/office/drawing/2014/main" id="{418DA431-2164-45C6-801E-1975F327F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0622" y="4678606"/>
            <a:ext cx="1884368" cy="6492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YARA YANETH DE LA CERDA ESPINOZA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ANALISTA DE ORGANIZACION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 Y METODOS "A"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id="{E914C028-4D46-411C-8ADB-D6475463BDA5}"/>
              </a:ext>
            </a:extLst>
          </p:cNvPr>
          <p:cNvCxnSpPr>
            <a:cxnSpLocks/>
            <a:stCxn id="15" idx="0"/>
            <a:endCxn id="13" idx="0"/>
          </p:cNvCxnSpPr>
          <p:nvPr/>
        </p:nvCxnSpPr>
        <p:spPr>
          <a:xfrm rot="5400000" flipH="1" flipV="1">
            <a:off x="4335619" y="2411421"/>
            <a:ext cx="1" cy="4534373"/>
          </a:xfrm>
          <a:prstGeom prst="bentConnector3">
            <a:avLst>
              <a:gd name="adj1" fmla="val 228601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886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4" name="Line 30"/>
          <p:cNvSpPr>
            <a:spLocks noChangeShapeType="1"/>
          </p:cNvSpPr>
          <p:nvPr/>
        </p:nvSpPr>
        <p:spPr bwMode="auto">
          <a:xfrm flipH="1">
            <a:off x="2763221" y="3713266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32786" name="Line 32"/>
          <p:cNvSpPr>
            <a:spLocks noChangeShapeType="1"/>
          </p:cNvSpPr>
          <p:nvPr/>
        </p:nvSpPr>
        <p:spPr bwMode="auto">
          <a:xfrm flipH="1">
            <a:off x="2763221" y="4223631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32787" name="_s1036"/>
          <p:cNvSpPr>
            <a:spLocks noChangeArrowheads="1"/>
          </p:cNvSpPr>
          <p:nvPr/>
        </p:nvSpPr>
        <p:spPr bwMode="auto">
          <a:xfrm>
            <a:off x="1512899" y="4042218"/>
            <a:ext cx="1322366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JOEL RIVERA  SALAS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  AUXILIAR ADMINISTRATIVO “A”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SO10-3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792" name="Line 38"/>
          <p:cNvSpPr>
            <a:spLocks noChangeShapeType="1"/>
          </p:cNvSpPr>
          <p:nvPr/>
        </p:nvSpPr>
        <p:spPr bwMode="auto">
          <a:xfrm>
            <a:off x="4536182" y="709919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32770" name="_s1032"/>
          <p:cNvSpPr>
            <a:spLocks noChangeArrowheads="1"/>
          </p:cNvSpPr>
          <p:nvPr/>
        </p:nvSpPr>
        <p:spPr bwMode="auto">
          <a:xfrm>
            <a:off x="3614630" y="334655"/>
            <a:ext cx="190976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ENRIQUE FLORES RUIZ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NOTARIAS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MMS01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5" name="54 Conector recto"/>
          <p:cNvCxnSpPr/>
          <p:nvPr/>
        </p:nvCxnSpPr>
        <p:spPr>
          <a:xfrm>
            <a:off x="2822542" y="5852842"/>
            <a:ext cx="3286148" cy="158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2775" name="_s1036"/>
          <p:cNvSpPr>
            <a:spLocks noChangeArrowheads="1"/>
          </p:cNvSpPr>
          <p:nvPr/>
        </p:nvSpPr>
        <p:spPr bwMode="auto">
          <a:xfrm>
            <a:off x="3779912" y="5911912"/>
            <a:ext cx="1500198" cy="5175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AMELIA FLORES GARCIA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  AUXILIAR ADMINISTRATIVO “B”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TORREON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9" name="58 Conector recto"/>
          <p:cNvCxnSpPr/>
          <p:nvPr/>
        </p:nvCxnSpPr>
        <p:spPr>
          <a:xfrm>
            <a:off x="4541837" y="1685824"/>
            <a:ext cx="142809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94" name="_s1036"/>
          <p:cNvSpPr>
            <a:spLocks noChangeArrowheads="1"/>
          </p:cNvSpPr>
          <p:nvPr/>
        </p:nvSpPr>
        <p:spPr bwMode="auto">
          <a:xfrm>
            <a:off x="5815550" y="1384979"/>
            <a:ext cx="1687512" cy="584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MA. DE LOURDES JAUREGUI AGUIRRE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SECRETARIA “C”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SO12-3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780" name="_s1036"/>
          <p:cNvSpPr>
            <a:spLocks noChangeArrowheads="1"/>
          </p:cNvSpPr>
          <p:nvPr/>
        </p:nvSpPr>
        <p:spPr bwMode="auto">
          <a:xfrm>
            <a:off x="1534165" y="3481347"/>
            <a:ext cx="1296987" cy="485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CESAR F. AGUILLON TAPIA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  ARCHIVISTA "A"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SO10-3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6" name="75 Conector angular"/>
          <p:cNvCxnSpPr>
            <a:cxnSpLocks/>
          </p:cNvCxnSpPr>
          <p:nvPr/>
        </p:nvCxnSpPr>
        <p:spPr>
          <a:xfrm rot="16200000" flipH="1">
            <a:off x="1349741" y="3363680"/>
            <a:ext cx="2300931" cy="654103"/>
          </a:xfrm>
          <a:prstGeom prst="bentConnector4">
            <a:avLst>
              <a:gd name="adj1" fmla="val 36150"/>
              <a:gd name="adj2" fmla="val 11293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815" name="_s1036"/>
          <p:cNvSpPr>
            <a:spLocks noChangeArrowheads="1"/>
          </p:cNvSpPr>
          <p:nvPr/>
        </p:nvSpPr>
        <p:spPr bwMode="auto">
          <a:xfrm>
            <a:off x="1512899" y="4584816"/>
            <a:ext cx="1323884" cy="512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SANDRA A. ALEMAN GARAY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DE ARCHIVISTA "B“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SO07</a:t>
            </a:r>
          </a:p>
        </p:txBody>
      </p:sp>
      <p:cxnSp>
        <p:nvCxnSpPr>
          <p:cNvPr id="83" name="82 Conector angular"/>
          <p:cNvCxnSpPr>
            <a:cxnSpLocks/>
            <a:endCxn id="47" idx="3"/>
          </p:cNvCxnSpPr>
          <p:nvPr/>
        </p:nvCxnSpPr>
        <p:spPr>
          <a:xfrm rot="16200000" flipH="1">
            <a:off x="3241272" y="3053798"/>
            <a:ext cx="1702884" cy="675821"/>
          </a:xfrm>
          <a:prstGeom prst="bentConnector4">
            <a:avLst>
              <a:gd name="adj1" fmla="val 49620"/>
              <a:gd name="adj2" fmla="val 11022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4348005" y="3688039"/>
            <a:ext cx="15188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814" name="_s1036"/>
          <p:cNvSpPr>
            <a:spLocks noChangeArrowheads="1"/>
          </p:cNvSpPr>
          <p:nvPr/>
        </p:nvSpPr>
        <p:spPr bwMode="auto">
          <a:xfrm>
            <a:off x="3024153" y="2756904"/>
            <a:ext cx="1486472" cy="4977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MARIO GPE. IBARRA RDZ.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COORDINACION DE VISITAS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6" name="59 Conector recto"/>
          <p:cNvCxnSpPr/>
          <p:nvPr/>
        </p:nvCxnSpPr>
        <p:spPr>
          <a:xfrm>
            <a:off x="8667541" y="4755726"/>
            <a:ext cx="437639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121 Rectángulo redondeado"/>
          <p:cNvSpPr/>
          <p:nvPr/>
        </p:nvSpPr>
        <p:spPr>
          <a:xfrm>
            <a:off x="1540423" y="2755624"/>
            <a:ext cx="1368317" cy="4911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ES" sz="800" b="0" dirty="0">
                <a:solidFill>
                  <a:schemeClr val="tx1"/>
                </a:solidFill>
                <a:latin typeface="Arial Narrow" pitchFamily="34" charset="0"/>
              </a:rPr>
              <a:t>CARLOS A. AGUILAR MARQUEZ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COORDINACION</a:t>
            </a:r>
            <a:r>
              <a:rPr lang="es-ES_tradnl" sz="800" b="0" dirty="0">
                <a:latin typeface="Arial Narrow" pitchFamily="34" charset="0"/>
              </a:rPr>
              <a:t> DE ARCHIVO</a:t>
            </a:r>
          </a:p>
          <a:p>
            <a:pPr algn="ctr">
              <a:lnSpc>
                <a:spcPct val="90000"/>
              </a:lnSpc>
            </a:pPr>
            <a:r>
              <a:rPr lang="es-ES_tradnl" sz="800" b="0" dirty="0">
                <a:latin typeface="Arial Narrow" pitchFamily="34" charset="0"/>
              </a:rPr>
              <a:t>MM07</a:t>
            </a:r>
            <a:endParaRPr lang="es-MX" sz="800" b="0" dirty="0">
              <a:latin typeface="Arial Narrow" pitchFamily="34" charset="0"/>
            </a:endParaRPr>
          </a:p>
        </p:txBody>
      </p:sp>
      <p:sp>
        <p:nvSpPr>
          <p:cNvPr id="47" name="AutoShape 23"/>
          <p:cNvSpPr>
            <a:spLocks noChangeArrowheads="1"/>
          </p:cNvSpPr>
          <p:nvPr/>
        </p:nvSpPr>
        <p:spPr bwMode="auto">
          <a:xfrm>
            <a:off x="3080357" y="3996294"/>
            <a:ext cx="1350268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DELIA DEL ROCIO 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MAGALLANES ESCOBEDO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RECEPCIONISTA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SO08</a:t>
            </a:r>
          </a:p>
        </p:txBody>
      </p:sp>
      <p:sp>
        <p:nvSpPr>
          <p:cNvPr id="53" name="_s1036"/>
          <p:cNvSpPr>
            <a:spLocks noChangeArrowheads="1"/>
          </p:cNvSpPr>
          <p:nvPr/>
        </p:nvSpPr>
        <p:spPr bwMode="auto">
          <a:xfrm>
            <a:off x="7678173" y="5597281"/>
            <a:ext cx="1357322" cy="4960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MA. YOLANDA RDZ. GARZA</a:t>
            </a:r>
          </a:p>
          <a:p>
            <a:pPr algn="ctr">
              <a:lnSpc>
                <a:spcPct val="90000"/>
              </a:lnSpc>
            </a:pPr>
            <a:r>
              <a:rPr lang="es-ES_tradnl" sz="800" b="0" dirty="0">
                <a:latin typeface="Arial Narrow" pitchFamily="34" charset="0"/>
              </a:rPr>
              <a:t>RECEPCIONISTA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" name="Conector: angular 17"/>
          <p:cNvCxnSpPr>
            <a:cxnSpLocks/>
            <a:stCxn id="45" idx="2"/>
            <a:endCxn id="52" idx="3"/>
          </p:cNvCxnSpPr>
          <p:nvPr/>
        </p:nvCxnSpPr>
        <p:spPr>
          <a:xfrm rot="16200000" flipH="1">
            <a:off x="296814" y="3725953"/>
            <a:ext cx="1610646" cy="689202"/>
          </a:xfrm>
          <a:prstGeom prst="bentConnector4">
            <a:avLst>
              <a:gd name="adj1" fmla="val 9754"/>
              <a:gd name="adj2" fmla="val 1054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>
            <a:cxnSpLocks/>
          </p:cNvCxnSpPr>
          <p:nvPr/>
        </p:nvCxnSpPr>
        <p:spPr>
          <a:xfrm>
            <a:off x="6789624" y="2540266"/>
            <a:ext cx="0" cy="12211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59 Conector recto"/>
          <p:cNvCxnSpPr/>
          <p:nvPr/>
        </p:nvCxnSpPr>
        <p:spPr>
          <a:xfrm>
            <a:off x="8771344" y="3687530"/>
            <a:ext cx="3371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_s1036">
            <a:extLst>
              <a:ext uri="{FF2B5EF4-FFF2-40B4-BE49-F238E27FC236}">
                <a16:creationId xmlns:a16="http://schemas.microsoft.com/office/drawing/2014/main" id="{F8646654-0576-47D5-BFE3-BBA2DF71D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2647" y="3428012"/>
            <a:ext cx="1357322" cy="4773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MARIA ELENA DURON ESPINOSA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0" name="_s1036">
            <a:extLst>
              <a:ext uri="{FF2B5EF4-FFF2-40B4-BE49-F238E27FC236}">
                <a16:creationId xmlns:a16="http://schemas.microsoft.com/office/drawing/2014/main" id="{9A8D6461-52FE-4D6C-A0A9-FC7F02E90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339" y="3342378"/>
            <a:ext cx="1402336" cy="5088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DORA ELIA QUINTANA ACOSTA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0F36B8A-F98D-4FA8-B0D1-483243F01E9B}"/>
              </a:ext>
            </a:extLst>
          </p:cNvPr>
          <p:cNvCxnSpPr/>
          <p:nvPr/>
        </p:nvCxnSpPr>
        <p:spPr>
          <a:xfrm>
            <a:off x="5280291" y="2547681"/>
            <a:ext cx="0" cy="11355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_s1036"/>
          <p:cNvSpPr>
            <a:spLocks noChangeArrowheads="1"/>
          </p:cNvSpPr>
          <p:nvPr/>
        </p:nvSpPr>
        <p:spPr bwMode="auto">
          <a:xfrm>
            <a:off x="4607970" y="3406939"/>
            <a:ext cx="1396372" cy="459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ROCIO AGUILAR LAREDO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4" name="133 Rectángulo redondeado">
            <a:extLst>
              <a:ext uri="{FF2B5EF4-FFF2-40B4-BE49-F238E27FC236}">
                <a16:creationId xmlns:a16="http://schemas.microsoft.com/office/drawing/2014/main" id="{83226A65-8BE2-4596-9AD3-0F117D8187F8}"/>
              </a:ext>
            </a:extLst>
          </p:cNvPr>
          <p:cNvSpPr/>
          <p:nvPr/>
        </p:nvSpPr>
        <p:spPr>
          <a:xfrm>
            <a:off x="4612688" y="2764973"/>
            <a:ext cx="1410105" cy="50323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ES" sz="800" b="0" dirty="0">
                <a:latin typeface="Arial Narrow" pitchFamily="34" charset="0"/>
              </a:rPr>
              <a:t>ANA LYDIA FLORES VILLARREAL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COORDINACION DE QUEJAS</a:t>
            </a:r>
          </a:p>
          <a:p>
            <a:pPr algn="ctr">
              <a:lnSpc>
                <a:spcPct val="90000"/>
              </a:lnSpc>
            </a:pPr>
            <a:r>
              <a:rPr lang="es-ES_tradnl" sz="800" b="0" dirty="0">
                <a:latin typeface="Arial Narrow" pitchFamily="34" charset="0"/>
              </a:rPr>
              <a:t>MM03</a:t>
            </a:r>
          </a:p>
        </p:txBody>
      </p:sp>
      <p:cxnSp>
        <p:nvCxnSpPr>
          <p:cNvPr id="19" name="Conector: angular 18">
            <a:extLst>
              <a:ext uri="{FF2B5EF4-FFF2-40B4-BE49-F238E27FC236}">
                <a16:creationId xmlns:a16="http://schemas.microsoft.com/office/drawing/2014/main" id="{6904306C-279F-4387-A459-A9000CDED54F}"/>
              </a:ext>
            </a:extLst>
          </p:cNvPr>
          <p:cNvCxnSpPr>
            <a:cxnSpLocks/>
          </p:cNvCxnSpPr>
          <p:nvPr/>
        </p:nvCxnSpPr>
        <p:spPr>
          <a:xfrm rot="16200000" flipH="1">
            <a:off x="3349640" y="170097"/>
            <a:ext cx="3089695" cy="8282014"/>
          </a:xfrm>
          <a:prstGeom prst="bentConnector4">
            <a:avLst>
              <a:gd name="adj1" fmla="val -7399"/>
              <a:gd name="adj2" fmla="val 10083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89" name="_s1036"/>
          <p:cNvSpPr>
            <a:spLocks noChangeArrowheads="1"/>
          </p:cNvSpPr>
          <p:nvPr/>
        </p:nvSpPr>
        <p:spPr bwMode="auto">
          <a:xfrm>
            <a:off x="7635502" y="4529568"/>
            <a:ext cx="1357322" cy="4643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NADIA M. BARAJAS PALOMARES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  AUXILIAR ADMINISTRATIVO “B” 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9" name="59 Conector recto">
            <a:extLst>
              <a:ext uri="{FF2B5EF4-FFF2-40B4-BE49-F238E27FC236}">
                <a16:creationId xmlns:a16="http://schemas.microsoft.com/office/drawing/2014/main" id="{6901ABA6-3B28-41DC-998A-D73CF84C4675}"/>
              </a:ext>
            </a:extLst>
          </p:cNvPr>
          <p:cNvCxnSpPr/>
          <p:nvPr/>
        </p:nvCxnSpPr>
        <p:spPr>
          <a:xfrm>
            <a:off x="8663400" y="5281547"/>
            <a:ext cx="437639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_s1036"/>
          <p:cNvSpPr>
            <a:spLocks noChangeArrowheads="1"/>
          </p:cNvSpPr>
          <p:nvPr/>
        </p:nvSpPr>
        <p:spPr bwMode="auto">
          <a:xfrm>
            <a:off x="7662647" y="5033624"/>
            <a:ext cx="1357322" cy="5166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PERLA K. PADILLA RODRIGUEZ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F594233B-77B5-4B56-8899-7A116014F55A}"/>
              </a:ext>
            </a:extLst>
          </p:cNvPr>
          <p:cNvCxnSpPr/>
          <p:nvPr/>
        </p:nvCxnSpPr>
        <p:spPr>
          <a:xfrm>
            <a:off x="1023668" y="3701295"/>
            <a:ext cx="4598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_s1036"/>
          <p:cNvSpPr>
            <a:spLocks noChangeArrowheads="1"/>
          </p:cNvSpPr>
          <p:nvPr/>
        </p:nvSpPr>
        <p:spPr bwMode="auto">
          <a:xfrm>
            <a:off x="35496" y="3477944"/>
            <a:ext cx="1383121" cy="4773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EDUARDO JAVIER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BRIONES GONZALEZ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5" name="_s1036"/>
          <p:cNvSpPr>
            <a:spLocks noChangeArrowheads="1"/>
          </p:cNvSpPr>
          <p:nvPr/>
        </p:nvSpPr>
        <p:spPr bwMode="auto">
          <a:xfrm>
            <a:off x="73460" y="2746449"/>
            <a:ext cx="1368152" cy="5187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EUGENIO BERLANGA </a:t>
            </a:r>
            <a:r>
              <a:rPr lang="es-MX" sz="800" b="0" dirty="0" err="1">
                <a:latin typeface="Arial Narrow" pitchFamily="34" charset="0"/>
              </a:rPr>
              <a:t>BERLANGA</a:t>
            </a:r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JURIDICA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9" name="59 Conector recto">
            <a:extLst>
              <a:ext uri="{FF2B5EF4-FFF2-40B4-BE49-F238E27FC236}">
                <a16:creationId xmlns:a16="http://schemas.microsoft.com/office/drawing/2014/main" id="{35173F8D-E728-4B34-A97F-FF586FCAC156}"/>
              </a:ext>
            </a:extLst>
          </p:cNvPr>
          <p:cNvCxnSpPr/>
          <p:nvPr/>
        </p:nvCxnSpPr>
        <p:spPr>
          <a:xfrm>
            <a:off x="8771344" y="4191720"/>
            <a:ext cx="3371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79" name="_s1036"/>
          <p:cNvSpPr>
            <a:spLocks noChangeArrowheads="1"/>
          </p:cNvSpPr>
          <p:nvPr/>
        </p:nvSpPr>
        <p:spPr bwMode="auto">
          <a:xfrm>
            <a:off x="7657908" y="3964137"/>
            <a:ext cx="1357322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SERGIO I MANZANARES CORTES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AUXILIAR DE INTENDENCIA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SO06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0" name="_s1036">
            <a:extLst>
              <a:ext uri="{FF2B5EF4-FFF2-40B4-BE49-F238E27FC236}">
                <a16:creationId xmlns:a16="http://schemas.microsoft.com/office/drawing/2014/main" id="{498A3483-1905-444F-B1DC-A7C22714E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018" y="3465940"/>
            <a:ext cx="1357322" cy="4859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YARA M. CARDENAS VALDEZ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2" name="_s1036">
            <a:extLst>
              <a:ext uri="{FF2B5EF4-FFF2-40B4-BE49-F238E27FC236}">
                <a16:creationId xmlns:a16="http://schemas.microsoft.com/office/drawing/2014/main" id="{0D7A4443-9845-4459-AD4D-1167EA6E4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" y="4621430"/>
            <a:ext cx="1402336" cy="5088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JUAN CARLOS MORALES LOPEZ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CAPTURISTA DE DATOS “A”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SO10</a:t>
            </a:r>
          </a:p>
        </p:txBody>
      </p: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5EB0293A-01E4-4815-B4C0-33496FFD5A66}"/>
              </a:ext>
            </a:extLst>
          </p:cNvPr>
          <p:cNvCxnSpPr/>
          <p:nvPr/>
        </p:nvCxnSpPr>
        <p:spPr>
          <a:xfrm>
            <a:off x="1023668" y="4273435"/>
            <a:ext cx="4598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utoShape 25"/>
          <p:cNvSpPr>
            <a:spLocks noChangeArrowheads="1"/>
          </p:cNvSpPr>
          <p:nvPr/>
        </p:nvSpPr>
        <p:spPr bwMode="auto">
          <a:xfrm>
            <a:off x="52814" y="4057411"/>
            <a:ext cx="1378587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HOMERO RAUL RAMIREZ LOZANO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AUXILIAR</a:t>
            </a:r>
            <a:r>
              <a:rPr lang="es-MX" sz="800" b="0" dirty="0">
                <a:latin typeface="Arial Narrow" pitchFamily="34" charset="0"/>
              </a:rPr>
              <a:t>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0444CC48-8B88-4602-A7ED-A2418AE67778}"/>
              </a:ext>
            </a:extLst>
          </p:cNvPr>
          <p:cNvCxnSpPr/>
          <p:nvPr/>
        </p:nvCxnSpPr>
        <p:spPr>
          <a:xfrm>
            <a:off x="8172400" y="2540266"/>
            <a:ext cx="0" cy="509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121 Rectángulo redondeado">
            <a:extLst>
              <a:ext uri="{FF2B5EF4-FFF2-40B4-BE49-F238E27FC236}">
                <a16:creationId xmlns:a16="http://schemas.microsoft.com/office/drawing/2014/main" id="{8AAAFA04-4C88-4737-B313-6D91F2A7A962}"/>
              </a:ext>
            </a:extLst>
          </p:cNvPr>
          <p:cNvSpPr/>
          <p:nvPr/>
        </p:nvSpPr>
        <p:spPr>
          <a:xfrm>
            <a:off x="7406051" y="2758952"/>
            <a:ext cx="1586773" cy="49119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ES" sz="800" b="0" dirty="0">
                <a:latin typeface="Arial Narrow" pitchFamily="34" charset="0"/>
              </a:rPr>
              <a:t>HERNANDEZ TORRES JUAN CARLOS</a:t>
            </a:r>
          </a:p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COORDINACION</a:t>
            </a:r>
            <a:r>
              <a:rPr lang="es-ES_tradnl" sz="800" b="0" dirty="0">
                <a:latin typeface="Arial Narrow" pitchFamily="34" charset="0"/>
              </a:rPr>
              <a:t> DE CALIDAD</a:t>
            </a:r>
          </a:p>
          <a:p>
            <a:pPr algn="ctr">
              <a:lnSpc>
                <a:spcPct val="90000"/>
              </a:lnSpc>
            </a:pPr>
            <a:r>
              <a:rPr lang="es-ES_tradnl" sz="800" b="0" dirty="0">
                <a:latin typeface="Arial Narrow" pitchFamily="34" charset="0"/>
              </a:rPr>
              <a:t>MM05</a:t>
            </a:r>
            <a:endParaRPr lang="es-MX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11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CD497DCB-B5D0-4BF6-BED5-96876F475020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583846" y="1583046"/>
            <a:ext cx="35709" cy="3659803"/>
          </a:xfrm>
          <a:prstGeom prst="bentConnector3">
            <a:avLst>
              <a:gd name="adj1" fmla="val 74017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12A9FCD-A8B9-4E20-A94E-7D34428D87F5}"/>
              </a:ext>
            </a:extLst>
          </p:cNvPr>
          <p:cNvCxnSpPr>
            <a:cxnSpLocks/>
          </p:cNvCxnSpPr>
          <p:nvPr/>
        </p:nvCxnSpPr>
        <p:spPr>
          <a:xfrm>
            <a:off x="4572000" y="2153871"/>
            <a:ext cx="0" cy="1011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utoShape 15">
            <a:extLst>
              <a:ext uri="{FF2B5EF4-FFF2-40B4-BE49-F238E27FC236}">
                <a16:creationId xmlns:a16="http://schemas.microsoft.com/office/drawing/2014/main" id="{413A6135-6B91-4EFA-9D1B-AD0A007E4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290" y="1552223"/>
            <a:ext cx="1897420" cy="6492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DIRECCION GENERAL DE POBLACION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Y DESARROLLO MUNICIPAL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MMS01</a:t>
            </a:r>
          </a:p>
        </p:txBody>
      </p:sp>
      <p:sp>
        <p:nvSpPr>
          <p:cNvPr id="19" name="AutoShape 15">
            <a:extLst>
              <a:ext uri="{FF2B5EF4-FFF2-40B4-BE49-F238E27FC236}">
                <a16:creationId xmlns:a16="http://schemas.microsoft.com/office/drawing/2014/main" id="{8BB1B01E-5731-47AA-B725-8591C0757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089" y="3392701"/>
            <a:ext cx="1897420" cy="652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MA. SOLEDAD LARA BORDALLO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SUBDIRECCION DE DESARROLLO MUNICIPAL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E5E7176B-1A4A-4FA8-B882-9FC117870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892" y="3356992"/>
            <a:ext cx="1897420" cy="652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NORA FABIOLA BARRERA GAYTAN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DEPARTAMENTO DE CAPACITACION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MM08 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978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22 Conector recto"/>
          <p:cNvCxnSpPr/>
          <p:nvPr/>
        </p:nvCxnSpPr>
        <p:spPr>
          <a:xfrm>
            <a:off x="4638968" y="1675609"/>
            <a:ext cx="0" cy="23656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12" name="AutoShape 13"/>
          <p:cNvSpPr>
            <a:spLocks noChangeArrowheads="1"/>
          </p:cNvSpPr>
          <p:nvPr/>
        </p:nvSpPr>
        <p:spPr bwMode="auto">
          <a:xfrm>
            <a:off x="5094055" y="4241204"/>
            <a:ext cx="1926217" cy="66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 anchorCtr="1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JOSE ALBINO ALVAREZ HIPOLITO</a:t>
            </a:r>
            <a:endParaRPr lang="es-ES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AUXILIAR DE SERVICIO "C“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SO09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3736542" y="1425386"/>
            <a:ext cx="1915578" cy="6605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MARTIN GERARDO DE HOYOS  VARGAS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ENCARGADO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OFICINA ESTATAL DE ATENCIÓN 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COAHUILENSES EN EL EXTRANJERO </a:t>
            </a:r>
            <a:br>
              <a:rPr lang="es-ES_tradnl" sz="800" b="0" dirty="0">
                <a:latin typeface="Arial Narrow" pitchFamily="34" charset="0"/>
              </a:rPr>
            </a:br>
            <a:r>
              <a:rPr lang="es-ES_tradnl" sz="800" b="0" dirty="0">
                <a:latin typeface="Arial Narrow" pitchFamily="34" charset="0"/>
              </a:rPr>
              <a:t>MM02 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auto">
          <a:xfrm>
            <a:off x="2253334" y="4253025"/>
            <a:ext cx="1892996" cy="6487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 anchorCtr="1"/>
          <a:lstStyle/>
          <a:p>
            <a:pPr algn="ctr" defTabSz="762000" eaLnBrk="0" hangingPunct="0"/>
            <a:endParaRPr lang="es-MX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PERLA JANET MARTINEZ SANTANA</a:t>
            </a:r>
            <a:endParaRPr lang="es-ES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SECRETARIA “C”</a:t>
            </a:r>
            <a:endParaRPr lang="es-ES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SO12-3</a:t>
            </a:r>
          </a:p>
          <a:p>
            <a:pPr algn="ctr" defTabSz="762000" eaLnBrk="0" hangingPunct="0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D3476BED-A7D1-4976-8252-52255DBC88B1}"/>
              </a:ext>
            </a:extLst>
          </p:cNvPr>
          <p:cNvCxnSpPr>
            <a:stCxn id="8" idx="0"/>
            <a:endCxn id="17412" idx="0"/>
          </p:cNvCxnSpPr>
          <p:nvPr/>
        </p:nvCxnSpPr>
        <p:spPr>
          <a:xfrm rot="5400000" flipH="1" flipV="1">
            <a:off x="4622588" y="2818449"/>
            <a:ext cx="11821" cy="2857332"/>
          </a:xfrm>
          <a:prstGeom prst="bentConnector3">
            <a:avLst>
              <a:gd name="adj1" fmla="val 179209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564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0" name="Line 42"/>
          <p:cNvSpPr>
            <a:spLocks noChangeShapeType="1"/>
          </p:cNvSpPr>
          <p:nvPr/>
        </p:nvSpPr>
        <p:spPr bwMode="auto">
          <a:xfrm>
            <a:off x="3756531" y="132239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18435" name="AutoShape 8"/>
          <p:cNvSpPr>
            <a:spLocks noChangeArrowheads="1"/>
          </p:cNvSpPr>
          <p:nvPr/>
        </p:nvSpPr>
        <p:spPr bwMode="auto">
          <a:xfrm>
            <a:off x="2797225" y="268758"/>
            <a:ext cx="1901825" cy="63165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LINDA VANESSA FERNANDEZ TONONE</a:t>
            </a:r>
            <a:endParaRPr lang="es-ES_tradnl" sz="800" b="0" dirty="0">
              <a:solidFill>
                <a:srgbClr val="000000"/>
              </a:solidFill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OFICINA ESTATAL DE ENLACE CON LA 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SECRETARIA DE RELACIONES EXTERIORES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MMS03 </a:t>
            </a:r>
          </a:p>
        </p:txBody>
      </p:sp>
      <p:sp>
        <p:nvSpPr>
          <p:cNvPr id="56" name="AutoShape 13">
            <a:extLst>
              <a:ext uri="{FF2B5EF4-FFF2-40B4-BE49-F238E27FC236}">
                <a16:creationId xmlns:a16="http://schemas.microsoft.com/office/drawing/2014/main" id="{3DE744EC-7A46-4D9C-868E-562E7DC47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55" y="5838819"/>
            <a:ext cx="1804508" cy="5220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JORGE ALFREDO SOTO RAMIREZ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JEFE DEL DEPARTAMENTO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DE RECEPCION DE DOCUMENTOS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MM07</a:t>
            </a:r>
          </a:p>
        </p:txBody>
      </p:sp>
      <p:sp>
        <p:nvSpPr>
          <p:cNvPr id="57" name="AutoShape 13">
            <a:extLst>
              <a:ext uri="{FF2B5EF4-FFF2-40B4-BE49-F238E27FC236}">
                <a16:creationId xmlns:a16="http://schemas.microsoft.com/office/drawing/2014/main" id="{C82D422B-B9E3-4918-BF9B-E2DFACF41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9460" y="5834448"/>
            <a:ext cx="1643074" cy="5276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IVONNE IDLY MENDOZA TIRADO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JEFE DEL DEPARTAMENTO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DE RECEPCION DE DOCUMENTOS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MM07</a:t>
            </a:r>
          </a:p>
        </p:txBody>
      </p:sp>
      <p:sp>
        <p:nvSpPr>
          <p:cNvPr id="58" name="AutoShape 13">
            <a:extLst>
              <a:ext uri="{FF2B5EF4-FFF2-40B4-BE49-F238E27FC236}">
                <a16:creationId xmlns:a16="http://schemas.microsoft.com/office/drawing/2014/main" id="{4055B023-860B-4479-935B-29515DF34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109" y="5834448"/>
            <a:ext cx="1643074" cy="5276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CARLOS EDUARDO OLMOS TIRADO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DIRECTOR DE ARCHIVO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MM02</a:t>
            </a: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23600614-3329-48FB-87BF-FA797B5E3EA8}"/>
              </a:ext>
            </a:extLst>
          </p:cNvPr>
          <p:cNvCxnSpPr>
            <a:cxnSpLocks/>
            <a:stCxn id="56" idx="0"/>
            <a:endCxn id="58" idx="0"/>
          </p:cNvCxnSpPr>
          <p:nvPr/>
        </p:nvCxnSpPr>
        <p:spPr>
          <a:xfrm rot="5400000" flipH="1" flipV="1">
            <a:off x="3734192" y="4069366"/>
            <a:ext cx="4371" cy="3534537"/>
          </a:xfrm>
          <a:prstGeom prst="bentConnector3">
            <a:avLst>
              <a:gd name="adj1" fmla="val 328897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9BD75689-C384-48D2-9DC8-6820E4875DFD}"/>
              </a:ext>
            </a:extLst>
          </p:cNvPr>
          <p:cNvCxnSpPr>
            <a:cxnSpLocks/>
            <a:stCxn id="18435" idx="2"/>
            <a:endCxn id="57" idx="0"/>
          </p:cNvCxnSpPr>
          <p:nvPr/>
        </p:nvCxnSpPr>
        <p:spPr>
          <a:xfrm>
            <a:off x="3748138" y="900416"/>
            <a:ext cx="2859" cy="4934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DC4E0659-3AF3-493B-A206-59108D1C5D0E}"/>
              </a:ext>
            </a:extLst>
          </p:cNvPr>
          <p:cNvCxnSpPr/>
          <p:nvPr/>
        </p:nvCxnSpPr>
        <p:spPr>
          <a:xfrm>
            <a:off x="2555151" y="5525342"/>
            <a:ext cx="240276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3" name="AutoShape 13">
            <a:extLst>
              <a:ext uri="{FF2B5EF4-FFF2-40B4-BE49-F238E27FC236}">
                <a16:creationId xmlns:a16="http://schemas.microsoft.com/office/drawing/2014/main" id="{B1F7A8B4-4758-4371-ACC8-5289149E4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491" y="3486262"/>
            <a:ext cx="1564958" cy="5079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BEATRIZ LILIANA VALERO MARTINEZ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438" name="Conector: angular 18437">
            <a:extLst>
              <a:ext uri="{FF2B5EF4-FFF2-40B4-BE49-F238E27FC236}">
                <a16:creationId xmlns:a16="http://schemas.microsoft.com/office/drawing/2014/main" id="{FE1AF93F-7FA8-4B98-83A7-C79C68EBFEF1}"/>
              </a:ext>
            </a:extLst>
          </p:cNvPr>
          <p:cNvCxnSpPr>
            <a:cxnSpLocks/>
            <a:endCxn id="51" idx="1"/>
          </p:cNvCxnSpPr>
          <p:nvPr/>
        </p:nvCxnSpPr>
        <p:spPr>
          <a:xfrm rot="16200000" flipH="1">
            <a:off x="597855" y="3355457"/>
            <a:ext cx="2857536" cy="4645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49" name="Conector recto 18448">
            <a:extLst>
              <a:ext uri="{FF2B5EF4-FFF2-40B4-BE49-F238E27FC236}">
                <a16:creationId xmlns:a16="http://schemas.microsoft.com/office/drawing/2014/main" id="{C1553D06-B850-41A4-A695-DF69CEFAC4D4}"/>
              </a:ext>
            </a:extLst>
          </p:cNvPr>
          <p:cNvCxnSpPr/>
          <p:nvPr/>
        </p:nvCxnSpPr>
        <p:spPr>
          <a:xfrm>
            <a:off x="5603359" y="2565829"/>
            <a:ext cx="2443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utoShape 18">
            <a:extLst>
              <a:ext uri="{FF2B5EF4-FFF2-40B4-BE49-F238E27FC236}">
                <a16:creationId xmlns:a16="http://schemas.microsoft.com/office/drawing/2014/main" id="{865E2A75-5477-406B-92A8-D33309AAF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8684" y="2314808"/>
            <a:ext cx="1558734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VICENTE MARTINEZ VARELA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DE SERVICIO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SO10-5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E3086ADB-AC44-498E-A182-CAD8E45705F5}"/>
              </a:ext>
            </a:extLst>
          </p:cNvPr>
          <p:cNvCxnSpPr/>
          <p:nvPr/>
        </p:nvCxnSpPr>
        <p:spPr>
          <a:xfrm>
            <a:off x="3831622" y="3118495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AutoShape 18">
            <a:extLst>
              <a:ext uri="{FF2B5EF4-FFF2-40B4-BE49-F238E27FC236}">
                <a16:creationId xmlns:a16="http://schemas.microsoft.com/office/drawing/2014/main" id="{855091CC-413C-4BAE-8DA3-D8E8795EF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156" y="2913992"/>
            <a:ext cx="1564958" cy="503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750" b="0" dirty="0">
                <a:latin typeface="Arial Narrow" pitchFamily="34" charset="0"/>
              </a:rPr>
              <a:t>VIVIANA GUADALUPE MEDRANO GARCIA</a:t>
            </a:r>
            <a:endParaRPr lang="es-MX" sz="75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“A”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TE01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27C8F98E-AB4B-4328-A8D9-C1D3F7B1EBFC}"/>
              </a:ext>
            </a:extLst>
          </p:cNvPr>
          <p:cNvCxnSpPr/>
          <p:nvPr/>
        </p:nvCxnSpPr>
        <p:spPr>
          <a:xfrm>
            <a:off x="2002959" y="2538864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1CDE4B01-06F4-4F33-B4CE-869E9A39EC1B}"/>
              </a:ext>
            </a:extLst>
          </p:cNvPr>
          <p:cNvCxnSpPr/>
          <p:nvPr/>
        </p:nvCxnSpPr>
        <p:spPr>
          <a:xfrm>
            <a:off x="2002959" y="3086597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AutoShape 23">
            <a:extLst>
              <a:ext uri="{FF2B5EF4-FFF2-40B4-BE49-F238E27FC236}">
                <a16:creationId xmlns:a16="http://schemas.microsoft.com/office/drawing/2014/main" id="{EC57E7E0-8959-4EE1-9377-5B4739D43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197" y="2299979"/>
            <a:ext cx="1571636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ALEJANDRA MORIN LOPEZ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COORDINADOR DE JEFES DE PROYECTOS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1" name="AutoShape 13">
            <a:extLst>
              <a:ext uri="{FF2B5EF4-FFF2-40B4-BE49-F238E27FC236}">
                <a16:creationId xmlns:a16="http://schemas.microsoft.com/office/drawing/2014/main" id="{0AA9BB3D-70D6-4D59-B308-0F4C10123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306" y="2864974"/>
            <a:ext cx="1570537" cy="4883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NORA GUADALUE FUENTES GALINDO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SO08-3 </a:t>
            </a:r>
          </a:p>
        </p:txBody>
      </p: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099A6C23-22EA-48F4-9160-4DC0966AB645}"/>
              </a:ext>
            </a:extLst>
          </p:cNvPr>
          <p:cNvCxnSpPr/>
          <p:nvPr/>
        </p:nvCxnSpPr>
        <p:spPr>
          <a:xfrm>
            <a:off x="198676" y="2295220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C50F6449-BF5D-41C5-B84E-3766022438C2}"/>
              </a:ext>
            </a:extLst>
          </p:cNvPr>
          <p:cNvCxnSpPr/>
          <p:nvPr/>
        </p:nvCxnSpPr>
        <p:spPr>
          <a:xfrm>
            <a:off x="198676" y="2883902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Conector recto 111">
            <a:extLst>
              <a:ext uri="{FF2B5EF4-FFF2-40B4-BE49-F238E27FC236}">
                <a16:creationId xmlns:a16="http://schemas.microsoft.com/office/drawing/2014/main" id="{443943AF-7F5A-4139-9548-853D9938CF64}"/>
              </a:ext>
            </a:extLst>
          </p:cNvPr>
          <p:cNvCxnSpPr/>
          <p:nvPr/>
        </p:nvCxnSpPr>
        <p:spPr>
          <a:xfrm>
            <a:off x="198676" y="3415844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Conector recto 112">
            <a:extLst>
              <a:ext uri="{FF2B5EF4-FFF2-40B4-BE49-F238E27FC236}">
                <a16:creationId xmlns:a16="http://schemas.microsoft.com/office/drawing/2014/main" id="{324D6981-FC2E-41BC-991C-3D89B4B38E6F}"/>
              </a:ext>
            </a:extLst>
          </p:cNvPr>
          <p:cNvCxnSpPr/>
          <p:nvPr/>
        </p:nvCxnSpPr>
        <p:spPr>
          <a:xfrm>
            <a:off x="198676" y="4031386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AutoShape 12">
            <a:extLst>
              <a:ext uri="{FF2B5EF4-FFF2-40B4-BE49-F238E27FC236}">
                <a16:creationId xmlns:a16="http://schemas.microsoft.com/office/drawing/2014/main" id="{7366887A-2130-464F-B23B-E16A9EF25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26" y="2081221"/>
            <a:ext cx="1565918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ANA KARINA SAUCEDO LOPEZ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JURIDICA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MM01 </a:t>
            </a:r>
          </a:p>
        </p:txBody>
      </p:sp>
      <p:sp>
        <p:nvSpPr>
          <p:cNvPr id="62" name="AutoShape 17">
            <a:extLst>
              <a:ext uri="{FF2B5EF4-FFF2-40B4-BE49-F238E27FC236}">
                <a16:creationId xmlns:a16="http://schemas.microsoft.com/office/drawing/2014/main" id="{5519E3D4-7986-4FF0-828A-10017C812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25" y="2660169"/>
            <a:ext cx="1636677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VERONICA PATRICIA ESQUEDA GARCIA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DEPARTAMENTO DE RECEPCION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DE DOCUMENTOS</a:t>
            </a:r>
          </a:p>
          <a:p>
            <a:pPr algn="ctr">
              <a:defRPr/>
            </a:pPr>
            <a:r>
              <a:rPr lang="es-ES" sz="800" b="0" dirty="0">
                <a:latin typeface="Arial Narrow" pitchFamily="34" charset="0"/>
              </a:rPr>
              <a:t>MM07 </a:t>
            </a:r>
            <a:endParaRPr lang="es-MX" sz="800" b="0" dirty="0">
              <a:latin typeface="Arial Narrow" pitchFamily="34" charset="0"/>
            </a:endParaRPr>
          </a:p>
        </p:txBody>
      </p:sp>
      <p:sp>
        <p:nvSpPr>
          <p:cNvPr id="64" name="AutoShape 13">
            <a:extLst>
              <a:ext uri="{FF2B5EF4-FFF2-40B4-BE49-F238E27FC236}">
                <a16:creationId xmlns:a16="http://schemas.microsoft.com/office/drawing/2014/main" id="{28E7BC93-7D3E-4733-B5EE-C836B34D1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73" y="3237205"/>
            <a:ext cx="1584665" cy="5030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CYNTHIA ILIANA MARTINEZ ENCISO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SO08-3 </a:t>
            </a:r>
          </a:p>
        </p:txBody>
      </p:sp>
      <p:sp>
        <p:nvSpPr>
          <p:cNvPr id="66" name="AutoShape 3">
            <a:extLst>
              <a:ext uri="{FF2B5EF4-FFF2-40B4-BE49-F238E27FC236}">
                <a16:creationId xmlns:a16="http://schemas.microsoft.com/office/drawing/2014/main" id="{D0711928-6C31-44B6-B56A-1FF6E710B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765" y="3790922"/>
            <a:ext cx="1582843" cy="52447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LUZ MARIA ZAMORA ALVARADO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7" name="_s1041">
            <a:extLst>
              <a:ext uri="{FF2B5EF4-FFF2-40B4-BE49-F238E27FC236}">
                <a16:creationId xmlns:a16="http://schemas.microsoft.com/office/drawing/2014/main" id="{296007BE-7555-4374-A12C-7D537CE3E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6145" y="2295220"/>
            <a:ext cx="15843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69" tIns="686" rIns="1369" bIns="686" anchor="ctr" anchorCtr="1"/>
          <a:lstStyle/>
          <a:p>
            <a:pPr algn="ctr"/>
            <a:r>
              <a:rPr lang="es-ES" sz="800" b="0" dirty="0">
                <a:latin typeface="Arial Narrow" pitchFamily="34" charset="0"/>
              </a:rPr>
              <a:t>MARIA LILIANA EUGENIA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RIVERA REYES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ANALISTA ADMINISTRATIVO “C”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SO14</a:t>
            </a: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DD5935C6-9AC6-4A94-9FC3-0B395C64AE8D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73883" y="2797020"/>
            <a:ext cx="1790346" cy="7486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id="{AF4E18FA-FA89-485F-ABBF-B35B2C1E6B12}"/>
              </a:ext>
            </a:extLst>
          </p:cNvPr>
          <p:cNvCxnSpPr>
            <a:cxnSpLocks/>
            <a:endCxn id="54" idx="1"/>
          </p:cNvCxnSpPr>
          <p:nvPr/>
        </p:nvCxnSpPr>
        <p:spPr>
          <a:xfrm rot="16200000" flipH="1">
            <a:off x="4469675" y="3092234"/>
            <a:ext cx="2330458" cy="5349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EB9E347-E790-4C1B-B25D-0585AB51C813}"/>
              </a:ext>
            </a:extLst>
          </p:cNvPr>
          <p:cNvCxnSpPr/>
          <p:nvPr/>
        </p:nvCxnSpPr>
        <p:spPr>
          <a:xfrm>
            <a:off x="2002959" y="3657326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AutoShape 20">
            <a:extLst>
              <a:ext uri="{FF2B5EF4-FFF2-40B4-BE49-F238E27FC236}">
                <a16:creationId xmlns:a16="http://schemas.microsoft.com/office/drawing/2014/main" id="{51850B49-CEC3-4CC5-8D40-E2A092AC6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6197" y="3415844"/>
            <a:ext cx="1584325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PETRA ROQUE ORTIZ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CAPTURISTA DE DATOS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sp>
        <p:nvSpPr>
          <p:cNvPr id="51" name="AutoShape 24">
            <a:extLst>
              <a:ext uri="{FF2B5EF4-FFF2-40B4-BE49-F238E27FC236}">
                <a16:creationId xmlns:a16="http://schemas.microsoft.com/office/drawing/2014/main" id="{E0B24B1B-2190-4ED1-8CF6-A6BF6805C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849" y="4557417"/>
            <a:ext cx="1595449" cy="5000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MARIA MAYELA MARQUEZ SANCHEZ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ANALISTA ADMINISTRATIVO “C”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2" name="AutoShape 9">
            <a:extLst>
              <a:ext uri="{FF2B5EF4-FFF2-40B4-BE49-F238E27FC236}">
                <a16:creationId xmlns:a16="http://schemas.microsoft.com/office/drawing/2014/main" id="{396CB65F-E1C4-4847-B72F-10F274EEC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42" y="1072291"/>
            <a:ext cx="1584325" cy="50006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solidFill>
                  <a:schemeClr val="tx1"/>
                </a:solidFill>
                <a:latin typeface="Arial Narrow" pitchFamily="34" charset="0"/>
              </a:rPr>
              <a:t>MARIA GPE. CONTRERAS RAMIREZ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SECRETARIA  “E"</a:t>
            </a:r>
          </a:p>
          <a:p>
            <a:pPr algn="ctr"/>
            <a:r>
              <a:rPr lang="es-MX" sz="800" b="0" dirty="0">
                <a:solidFill>
                  <a:schemeClr val="tx1"/>
                </a:solidFill>
                <a:latin typeface="Arial Narrow" pitchFamily="34" charset="0"/>
              </a:rPr>
              <a:t>SO08-5 </a:t>
            </a:r>
            <a:endParaRPr lang="es-ES" sz="8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7EC0F674-D5EF-4279-B8D6-701E14D07749}"/>
              </a:ext>
            </a:extLst>
          </p:cNvPr>
          <p:cNvCxnSpPr>
            <a:cxnSpLocks/>
            <a:stCxn id="60" idx="1"/>
            <a:endCxn id="77" idx="0"/>
          </p:cNvCxnSpPr>
          <p:nvPr/>
        </p:nvCxnSpPr>
        <p:spPr>
          <a:xfrm rot="10800000" flipH="1">
            <a:off x="285972" y="2295220"/>
            <a:ext cx="7772336" cy="2347658"/>
          </a:xfrm>
          <a:prstGeom prst="bentConnector4">
            <a:avLst>
              <a:gd name="adj1" fmla="val -1163"/>
              <a:gd name="adj2" fmla="val 11562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2101792D-E8B3-45D9-B851-020140262877}"/>
              </a:ext>
            </a:extLst>
          </p:cNvPr>
          <p:cNvCxnSpPr/>
          <p:nvPr/>
        </p:nvCxnSpPr>
        <p:spPr>
          <a:xfrm>
            <a:off x="5603358" y="3163407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AutoShape 13">
            <a:extLst>
              <a:ext uri="{FF2B5EF4-FFF2-40B4-BE49-F238E27FC236}">
                <a16:creationId xmlns:a16="http://schemas.microsoft.com/office/drawing/2014/main" id="{3E39E1C0-2A26-480D-AE16-E401C2F12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6559" y="2888627"/>
            <a:ext cx="1599586" cy="504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GILBERTO RUIZ DE LA PEÑA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TECNICO ADMINSTRATIVO "A“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SO12 </a:t>
            </a:r>
          </a:p>
        </p:txBody>
      </p:sp>
      <p:sp>
        <p:nvSpPr>
          <p:cNvPr id="54" name="AutoShape 3">
            <a:extLst>
              <a:ext uri="{FF2B5EF4-FFF2-40B4-BE49-F238E27FC236}">
                <a16:creationId xmlns:a16="http://schemas.microsoft.com/office/drawing/2014/main" id="{E5FF441C-164C-4AEE-BD15-A53C46691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653" y="4037355"/>
            <a:ext cx="1741906" cy="49371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MAURICIO MAYEL SALINAS SAUCEDO</a:t>
            </a:r>
          </a:p>
          <a:p>
            <a:pPr algn="ctr" defTabSz="762000" eaLnBrk="0" hangingPunct="0"/>
            <a:r>
              <a:rPr lang="es-ES" sz="700" b="0" dirty="0">
                <a:latin typeface="Arial Narrow" pitchFamily="34" charset="0"/>
              </a:rPr>
              <a:t>ANALISTA DE ORGANIZACION Y METODOS "C"</a:t>
            </a:r>
            <a:endParaRPr lang="es-MX" sz="7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AD03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453AA37D-824D-414F-A499-D2B6BAF4300D}"/>
              </a:ext>
            </a:extLst>
          </p:cNvPr>
          <p:cNvCxnSpPr/>
          <p:nvPr/>
        </p:nvCxnSpPr>
        <p:spPr>
          <a:xfrm>
            <a:off x="5607721" y="3729433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utoShape 25">
            <a:extLst>
              <a:ext uri="{FF2B5EF4-FFF2-40B4-BE49-F238E27FC236}">
                <a16:creationId xmlns:a16="http://schemas.microsoft.com/office/drawing/2014/main" id="{E3A647DF-C9FD-491C-8CCD-480CF86E1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5095" y="3477965"/>
            <a:ext cx="158105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SILVIA HERRERA SANCHEZ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AUXILIAR DE INTENDENCIA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SO06-3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AB1F108B-057B-4D94-9125-7F5FC3DB242A}"/>
              </a:ext>
            </a:extLst>
          </p:cNvPr>
          <p:cNvCxnSpPr/>
          <p:nvPr/>
        </p:nvCxnSpPr>
        <p:spPr>
          <a:xfrm>
            <a:off x="2002959" y="4226862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AutoShape 13">
            <a:extLst>
              <a:ext uri="{FF2B5EF4-FFF2-40B4-BE49-F238E27FC236}">
                <a16:creationId xmlns:a16="http://schemas.microsoft.com/office/drawing/2014/main" id="{5FCF8141-A080-4494-B759-E00913A51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7841" y="3986593"/>
            <a:ext cx="1592262" cy="486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JESUS MARTINEZ GONZALEZ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AUXILIAR DE SERVICIO "B"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SO10-3</a:t>
            </a:r>
          </a:p>
        </p:txBody>
      </p:sp>
      <p:sp>
        <p:nvSpPr>
          <p:cNvPr id="60" name="AutoShape 23">
            <a:extLst>
              <a:ext uri="{FF2B5EF4-FFF2-40B4-BE49-F238E27FC236}">
                <a16:creationId xmlns:a16="http://schemas.microsoft.com/office/drawing/2014/main" id="{CBEA9313-49A7-4AA0-94FE-17AEE5473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72" y="4392845"/>
            <a:ext cx="1571636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MARCO ANTONIO CORTES VAZQUEZ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DE INTENDENCIA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SO06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B73C0561-D853-478B-9209-7F8E672B0BFE}"/>
              </a:ext>
            </a:extLst>
          </p:cNvPr>
          <p:cNvCxnSpPr/>
          <p:nvPr/>
        </p:nvCxnSpPr>
        <p:spPr>
          <a:xfrm>
            <a:off x="3831622" y="2528231"/>
            <a:ext cx="24437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AutoShape 23">
            <a:extLst>
              <a:ext uri="{FF2B5EF4-FFF2-40B4-BE49-F238E27FC236}">
                <a16:creationId xmlns:a16="http://schemas.microsoft.com/office/drawing/2014/main" id="{E45D42CF-F461-4EB9-B1E0-AAEA923C6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490" y="2284982"/>
            <a:ext cx="1571636" cy="50006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NORA IDALIA BRIONES GAYTAN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JEFE DE PROYECTOS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PR02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5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D219C5EC-AEAD-4015-A364-3DB5C37E2531}"/>
              </a:ext>
            </a:extLst>
          </p:cNvPr>
          <p:cNvCxnSpPr>
            <a:cxnSpLocks/>
            <a:stCxn id="13" idx="0"/>
          </p:cNvCxnSpPr>
          <p:nvPr/>
        </p:nvCxnSpPr>
        <p:spPr>
          <a:xfrm rot="16200000" flipH="1">
            <a:off x="4679320" y="-472244"/>
            <a:ext cx="20182" cy="7051848"/>
          </a:xfrm>
          <a:prstGeom prst="bentConnector3">
            <a:avLst>
              <a:gd name="adj1" fmla="val -10800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4A46C7CA-63B5-4529-88B9-A3D640979EEB}"/>
              </a:ext>
            </a:extLst>
          </p:cNvPr>
          <p:cNvCxnSpPr>
            <a:cxnSpLocks/>
          </p:cNvCxnSpPr>
          <p:nvPr/>
        </p:nvCxnSpPr>
        <p:spPr>
          <a:xfrm flipH="1">
            <a:off x="4655996" y="1751749"/>
            <a:ext cx="1" cy="10779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AutoShape 15">
            <a:extLst>
              <a:ext uri="{FF2B5EF4-FFF2-40B4-BE49-F238E27FC236}">
                <a16:creationId xmlns:a16="http://schemas.microsoft.com/office/drawing/2014/main" id="{445F6D08-F632-4317-805E-8DAF83E0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1124744"/>
            <a:ext cx="2107075" cy="6482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CA2251B1-841F-4538-A9F9-E30FE77C3E1B}"/>
              </a:ext>
            </a:extLst>
          </p:cNvPr>
          <p:cNvCxnSpPr>
            <a:cxnSpLocks/>
          </p:cNvCxnSpPr>
          <p:nvPr/>
        </p:nvCxnSpPr>
        <p:spPr>
          <a:xfrm>
            <a:off x="5983870" y="282967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utoShape 27">
            <a:extLst>
              <a:ext uri="{FF2B5EF4-FFF2-40B4-BE49-F238E27FC236}">
                <a16:creationId xmlns:a16="http://schemas.microsoft.com/office/drawing/2014/main" id="{9DCAA580-3D27-4AB0-B19B-92419EED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3074038"/>
            <a:ext cx="1642322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MAURO OTONIEL SANCHEZ </a:t>
            </a:r>
            <a:r>
              <a:rPr lang="es-MX" sz="800" b="0" dirty="0" err="1">
                <a:latin typeface="Arial Narrow" pitchFamily="34" charset="0"/>
              </a:rPr>
              <a:t>SANCHEZ</a:t>
            </a:r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SECRETARIO TECNICO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13" name="AutoShape 36">
            <a:extLst>
              <a:ext uri="{FF2B5EF4-FFF2-40B4-BE49-F238E27FC236}">
                <a16:creationId xmlns:a16="http://schemas.microsoft.com/office/drawing/2014/main" id="{21717A49-5302-406C-8E83-046FB7B8E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063" y="3043589"/>
            <a:ext cx="1684847" cy="66278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LILIANA GUADALUPE RODRIGUEZ MORUS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SUBSECRETARIA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MMS01-2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7D5A0457-D06D-46E2-A4FE-7691F21E2AD7}"/>
              </a:ext>
            </a:extLst>
          </p:cNvPr>
          <p:cNvCxnSpPr>
            <a:cxnSpLocks/>
          </p:cNvCxnSpPr>
          <p:nvPr/>
        </p:nvCxnSpPr>
        <p:spPr>
          <a:xfrm>
            <a:off x="3483618" y="2830196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utoShape 6">
            <a:extLst>
              <a:ext uri="{FF2B5EF4-FFF2-40B4-BE49-F238E27FC236}">
                <a16:creationId xmlns:a16="http://schemas.microsoft.com/office/drawing/2014/main" id="{CB64B822-0B0C-48CF-A36B-69E5A55B3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792" y="3072442"/>
            <a:ext cx="1592581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JUAN MANUEL SOSA FERRER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JEFE DE OFICINA DEL C. SECRETARIO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15" name="AutoShape 27">
            <a:extLst>
              <a:ext uri="{FF2B5EF4-FFF2-40B4-BE49-F238E27FC236}">
                <a16:creationId xmlns:a16="http://schemas.microsoft.com/office/drawing/2014/main" id="{EDE25D05-C64F-4E30-9E4F-5C2C6F221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173" y="3068600"/>
            <a:ext cx="1642323" cy="652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LILIANA ISABEL GUTIERREZ OROZCO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ASISTENTE EN LOGISTICA “A”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SO14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506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Line 8"/>
          <p:cNvSpPr>
            <a:spLocks noChangeShapeType="1"/>
          </p:cNvSpPr>
          <p:nvPr/>
        </p:nvSpPr>
        <p:spPr bwMode="auto">
          <a:xfrm>
            <a:off x="3783085" y="334519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31751" name="Line 9"/>
          <p:cNvSpPr>
            <a:spLocks noChangeShapeType="1"/>
          </p:cNvSpPr>
          <p:nvPr/>
        </p:nvSpPr>
        <p:spPr bwMode="auto">
          <a:xfrm>
            <a:off x="3779912" y="3962532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31754" name="AutoShape 12"/>
          <p:cNvSpPr>
            <a:spLocks noChangeArrowheads="1"/>
          </p:cNvSpPr>
          <p:nvPr/>
        </p:nvSpPr>
        <p:spPr bwMode="auto">
          <a:xfrm>
            <a:off x="971600" y="2348451"/>
            <a:ext cx="1500349" cy="5762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VERONICA ZARATE GONZALEZ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COORDINACION DE ARCHIVOS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DE CONCENTRACION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MM06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757" name="AutoShape 15"/>
          <p:cNvSpPr>
            <a:spLocks noChangeArrowheads="1"/>
          </p:cNvSpPr>
          <p:nvPr/>
        </p:nvSpPr>
        <p:spPr bwMode="auto">
          <a:xfrm>
            <a:off x="3836374" y="3064013"/>
            <a:ext cx="1482879" cy="546039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LINDA ROSA CASTILLO ANDRE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ENGSTROM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</a:p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758" name="AutoShape 16"/>
          <p:cNvSpPr>
            <a:spLocks noChangeArrowheads="1"/>
          </p:cNvSpPr>
          <p:nvPr/>
        </p:nvSpPr>
        <p:spPr bwMode="auto">
          <a:xfrm>
            <a:off x="3834950" y="5476354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ANA MARIA RIVAS SAAVEDRA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</a:p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764" name="Line 22"/>
          <p:cNvSpPr>
            <a:spLocks noChangeShapeType="1"/>
          </p:cNvSpPr>
          <p:nvPr/>
        </p:nvSpPr>
        <p:spPr bwMode="auto">
          <a:xfrm>
            <a:off x="6828451" y="4548534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3783085" y="4493096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36" name="AutoShape 17"/>
          <p:cNvSpPr>
            <a:spLocks noChangeArrowheads="1"/>
          </p:cNvSpPr>
          <p:nvPr/>
        </p:nvSpPr>
        <p:spPr bwMode="auto">
          <a:xfrm>
            <a:off x="6877976" y="4324995"/>
            <a:ext cx="1495423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ISAAC RODRIGUEZ DIAZ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TE02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7" name="36 Conector recto"/>
          <p:cNvCxnSpPr/>
          <p:nvPr/>
        </p:nvCxnSpPr>
        <p:spPr>
          <a:xfrm rot="5400000">
            <a:off x="4412705" y="2380191"/>
            <a:ext cx="50006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69" name="AutoShape 7"/>
          <p:cNvSpPr>
            <a:spLocks noChangeArrowheads="1"/>
          </p:cNvSpPr>
          <p:nvPr/>
        </p:nvSpPr>
        <p:spPr bwMode="auto">
          <a:xfrm>
            <a:off x="3960150" y="2355900"/>
            <a:ext cx="1415475" cy="5762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HILDA AMALIA RODRIGUEZ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FERNANDEZ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cxnSp>
        <p:nvCxnSpPr>
          <p:cNvPr id="38" name="37 Conector recto"/>
          <p:cNvCxnSpPr/>
          <p:nvPr/>
        </p:nvCxnSpPr>
        <p:spPr>
          <a:xfrm>
            <a:off x="1036641" y="3385129"/>
            <a:ext cx="178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1036641" y="4437112"/>
            <a:ext cx="178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43 Conector angular"/>
          <p:cNvCxnSpPr>
            <a:cxnSpLocks/>
            <a:endCxn id="31748" idx="1"/>
          </p:cNvCxnSpPr>
          <p:nvPr/>
        </p:nvCxnSpPr>
        <p:spPr>
          <a:xfrm rot="5400000">
            <a:off x="88811" y="3947410"/>
            <a:ext cx="2700623" cy="655228"/>
          </a:xfrm>
          <a:prstGeom prst="bentConnector4">
            <a:avLst>
              <a:gd name="adj1" fmla="val 2939"/>
              <a:gd name="adj2" fmla="val 11229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1111508" y="5374628"/>
            <a:ext cx="1479787" cy="501416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EDUARDO TORRES ROSALES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ANALISTA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SO09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3783085" y="515053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32" name="AutoShape 20"/>
          <p:cNvSpPr>
            <a:spLocks noChangeArrowheads="1"/>
          </p:cNvSpPr>
          <p:nvPr/>
        </p:nvSpPr>
        <p:spPr bwMode="auto">
          <a:xfrm>
            <a:off x="3852368" y="3720056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750" b="0" dirty="0">
                <a:latin typeface="Arial Narrow" pitchFamily="34" charset="0"/>
              </a:rPr>
              <a:t>MARIA ELIZABETH RAMIREZ RENDÓN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SO08</a:t>
            </a:r>
          </a:p>
        </p:txBody>
      </p:sp>
      <p:sp>
        <p:nvSpPr>
          <p:cNvPr id="31760" name="AutoShape 18"/>
          <p:cNvSpPr>
            <a:spLocks noChangeArrowheads="1"/>
          </p:cNvSpPr>
          <p:nvPr/>
        </p:nvSpPr>
        <p:spPr bwMode="auto">
          <a:xfrm>
            <a:off x="3842852" y="4898117"/>
            <a:ext cx="1482880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HILDA REYNA CEDILLO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cxnSp>
        <p:nvCxnSpPr>
          <p:cNvPr id="52" name="51 Conector angular"/>
          <p:cNvCxnSpPr>
            <a:cxnSpLocks/>
          </p:cNvCxnSpPr>
          <p:nvPr/>
        </p:nvCxnSpPr>
        <p:spPr>
          <a:xfrm rot="5400000">
            <a:off x="2843592" y="3913996"/>
            <a:ext cx="2796604" cy="832938"/>
          </a:xfrm>
          <a:prstGeom prst="bentConnector4">
            <a:avLst>
              <a:gd name="adj1" fmla="val 2525"/>
              <a:gd name="adj2" fmla="val 10574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828451" y="513300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cxnSp>
        <p:nvCxnSpPr>
          <p:cNvPr id="62" name="61 Conector angular"/>
          <p:cNvCxnSpPr>
            <a:cxnSpLocks/>
          </p:cNvCxnSpPr>
          <p:nvPr/>
        </p:nvCxnSpPr>
        <p:spPr>
          <a:xfrm rot="5400000">
            <a:off x="5549910" y="3647105"/>
            <a:ext cx="3346334" cy="709883"/>
          </a:xfrm>
          <a:prstGeom prst="bentConnector4">
            <a:avLst>
              <a:gd name="adj1" fmla="val 19240"/>
              <a:gd name="adj2" fmla="val 107207"/>
            </a:avLst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Line 22"/>
          <p:cNvSpPr>
            <a:spLocks noChangeShapeType="1"/>
          </p:cNvSpPr>
          <p:nvPr/>
        </p:nvSpPr>
        <p:spPr bwMode="auto">
          <a:xfrm>
            <a:off x="6828451" y="4005064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45" name="AutoShape 15"/>
          <p:cNvSpPr>
            <a:spLocks noChangeArrowheads="1"/>
          </p:cNvSpPr>
          <p:nvPr/>
        </p:nvSpPr>
        <p:spPr bwMode="auto">
          <a:xfrm>
            <a:off x="6890518" y="3687556"/>
            <a:ext cx="1482879" cy="56405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GREISY JAQUELIN AGUILAR GARCIA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ANALISTA DE ORGANIZACIÒN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Y METODOS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AD02</a:t>
            </a:r>
          </a:p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" name="39 Conector recto"/>
          <p:cNvCxnSpPr/>
          <p:nvPr/>
        </p:nvCxnSpPr>
        <p:spPr>
          <a:xfrm>
            <a:off x="1038212" y="3926275"/>
            <a:ext cx="178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AutoShape 26"/>
          <p:cNvSpPr>
            <a:spLocks noChangeArrowheads="1"/>
          </p:cNvSpPr>
          <p:nvPr/>
        </p:nvSpPr>
        <p:spPr bwMode="auto">
          <a:xfrm>
            <a:off x="1105485" y="4209584"/>
            <a:ext cx="1479787" cy="503059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LILIANA PERALES JIMENEZ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ARCHIVISTA “C”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TE03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3" name="41 Conector recto"/>
          <p:cNvCxnSpPr/>
          <p:nvPr/>
        </p:nvCxnSpPr>
        <p:spPr>
          <a:xfrm>
            <a:off x="1036369" y="4991910"/>
            <a:ext cx="1785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Line 22"/>
          <p:cNvSpPr>
            <a:spLocks noChangeShapeType="1"/>
          </p:cNvSpPr>
          <p:nvPr/>
        </p:nvSpPr>
        <p:spPr bwMode="auto">
          <a:xfrm>
            <a:off x="6838960" y="568103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96D5D6A-3351-4933-9536-61988F162F24}"/>
              </a:ext>
            </a:extLst>
          </p:cNvPr>
          <p:cNvCxnSpPr>
            <a:cxnSpLocks/>
          </p:cNvCxnSpPr>
          <p:nvPr/>
        </p:nvCxnSpPr>
        <p:spPr>
          <a:xfrm>
            <a:off x="4139952" y="1512695"/>
            <a:ext cx="0" cy="6182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3209776" y="980728"/>
            <a:ext cx="1866280" cy="57493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" sz="800" b="0" dirty="0">
                <a:solidFill>
                  <a:srgbClr val="000000"/>
                </a:solidFill>
                <a:latin typeface="Arial Narrow" pitchFamily="34" charset="0"/>
              </a:rPr>
              <a:t>LUCAS MARTÍNEZ SÁNCHEZ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DIRECCION DEL ARCHIVO GENERAL 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DEL ESTADO DE COAHUILA</a:t>
            </a:r>
          </a:p>
          <a:p>
            <a:pPr algn="ctr"/>
            <a:r>
              <a:rPr lang="es-ES" sz="800" b="0" dirty="0">
                <a:solidFill>
                  <a:srgbClr val="000000"/>
                </a:solidFill>
                <a:latin typeface="Arial Narrow" pitchFamily="34" charset="0"/>
              </a:rPr>
              <a:t>MM01 </a:t>
            </a:r>
          </a:p>
        </p:txBody>
      </p:sp>
      <p:cxnSp>
        <p:nvCxnSpPr>
          <p:cNvPr id="33" name="Conector: angular 32">
            <a:extLst>
              <a:ext uri="{FF2B5EF4-FFF2-40B4-BE49-F238E27FC236}">
                <a16:creationId xmlns:a16="http://schemas.microsoft.com/office/drawing/2014/main" id="{84EC3F21-7BA9-4205-9104-D2D947C51040}"/>
              </a:ext>
            </a:extLst>
          </p:cNvPr>
          <p:cNvCxnSpPr>
            <a:stCxn id="31754" idx="0"/>
            <a:endCxn id="31756" idx="0"/>
          </p:cNvCxnSpPr>
          <p:nvPr/>
        </p:nvCxnSpPr>
        <p:spPr>
          <a:xfrm rot="5400000" flipH="1" flipV="1">
            <a:off x="4648666" y="-578440"/>
            <a:ext cx="12700" cy="5853783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AutoShape 26">
            <a:extLst>
              <a:ext uri="{FF2B5EF4-FFF2-40B4-BE49-F238E27FC236}">
                <a16:creationId xmlns:a16="http://schemas.microsoft.com/office/drawing/2014/main" id="{F37D14D9-44D2-4B52-B19C-2E3610F36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300" y="3078884"/>
            <a:ext cx="1512887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PABLO A CASTELLANOS VELASQUEZ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ARCHIVISTA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TE02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9" name="AutoShape 26"/>
          <p:cNvSpPr>
            <a:spLocks noChangeArrowheads="1"/>
          </p:cNvSpPr>
          <p:nvPr/>
        </p:nvSpPr>
        <p:spPr bwMode="auto">
          <a:xfrm>
            <a:off x="1105486" y="3663012"/>
            <a:ext cx="1488802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VICTOR A HERNANDEZ ALEMAN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ARCHIVISTA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TE02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7" name="AutoShape 26">
            <a:extLst>
              <a:ext uri="{FF2B5EF4-FFF2-40B4-BE49-F238E27FC236}">
                <a16:creationId xmlns:a16="http://schemas.microsoft.com/office/drawing/2014/main" id="{659813A5-7951-41C9-A23E-F2FAEA865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572" y="4754390"/>
            <a:ext cx="1482715" cy="503059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JOSE LUIS PEREZ PERALES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ARCHIVISTA “C”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TE03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4" name="AutoShape 17">
            <a:extLst>
              <a:ext uri="{FF2B5EF4-FFF2-40B4-BE49-F238E27FC236}">
                <a16:creationId xmlns:a16="http://schemas.microsoft.com/office/drawing/2014/main" id="{5BD13C22-B6A8-4A1D-A3EA-329FAE228D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853" y="4314096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JOSE LUIS REYES MEZA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  <p:sp>
        <p:nvSpPr>
          <p:cNvPr id="55" name="AutoShape 21">
            <a:extLst>
              <a:ext uri="{FF2B5EF4-FFF2-40B4-BE49-F238E27FC236}">
                <a16:creationId xmlns:a16="http://schemas.microsoft.com/office/drawing/2014/main" id="{90151703-203E-4141-B857-49DB61CE83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660" y="5422800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ANTONIO IVAN UDAVE REYNA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DE INTENDENCIA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SO06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3" name="AutoShape 23">
            <a:extLst>
              <a:ext uri="{FF2B5EF4-FFF2-40B4-BE49-F238E27FC236}">
                <a16:creationId xmlns:a16="http://schemas.microsoft.com/office/drawing/2014/main" id="{916E272B-8D6B-4EB1-BAC9-F701C094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943" y="4890426"/>
            <a:ext cx="1482879" cy="50482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PAULA GUERRERO HERNANDEZ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INTENDENTE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SM03</a:t>
            </a:r>
          </a:p>
        </p:txBody>
      </p:sp>
      <p:sp>
        <p:nvSpPr>
          <p:cNvPr id="56" name="Line 9">
            <a:extLst>
              <a:ext uri="{FF2B5EF4-FFF2-40B4-BE49-F238E27FC236}">
                <a16:creationId xmlns:a16="http://schemas.microsoft.com/office/drawing/2014/main" id="{E0FAEB81-8375-4721-980A-CA0FDD8D0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4118" y="3324062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49" name="AutoShape 24">
            <a:extLst>
              <a:ext uri="{FF2B5EF4-FFF2-40B4-BE49-F238E27FC236}">
                <a16:creationId xmlns:a16="http://schemas.microsoft.com/office/drawing/2014/main" id="{B385444A-DFC6-43B8-B385-71B1A126B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6942" y="3061797"/>
            <a:ext cx="1419421" cy="54391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ALBERTO ISAAC BRIONES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DE LA ROSA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JEFE DE PROYECTOS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756" name="AutoShape 14"/>
          <p:cNvSpPr>
            <a:spLocks noChangeArrowheads="1"/>
          </p:cNvSpPr>
          <p:nvPr/>
        </p:nvSpPr>
        <p:spPr bwMode="auto">
          <a:xfrm>
            <a:off x="6834118" y="2348451"/>
            <a:ext cx="1482879" cy="57626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OLGA LYDIA LOPEZ GUERRERO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</a:p>
        </p:txBody>
      </p:sp>
    </p:spTree>
    <p:extLst>
      <p:ext uri="{BB962C8B-B14F-4D97-AF65-F5344CB8AC3E}">
        <p14:creationId xmlns:p14="http://schemas.microsoft.com/office/powerpoint/2010/main" val="1910982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1" name="AutoShape 28"/>
          <p:cNvSpPr>
            <a:spLocks noChangeArrowheads="1"/>
          </p:cNvSpPr>
          <p:nvPr/>
        </p:nvSpPr>
        <p:spPr bwMode="auto">
          <a:xfrm>
            <a:off x="389282" y="5886657"/>
            <a:ext cx="1665674" cy="5503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ROSA GPE. TORRES FIGUEROA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INTENDENTE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SO07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303351" y="553530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cxnSpLocks/>
          </p:cNvCxnSpPr>
          <p:nvPr/>
        </p:nvCxnSpPr>
        <p:spPr>
          <a:xfrm>
            <a:off x="4559359" y="297486"/>
            <a:ext cx="0" cy="5400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28" name="AutoShape 7"/>
          <p:cNvSpPr>
            <a:spLocks noChangeArrowheads="1"/>
          </p:cNvSpPr>
          <p:nvPr/>
        </p:nvSpPr>
        <p:spPr bwMode="auto">
          <a:xfrm>
            <a:off x="3635896" y="764574"/>
            <a:ext cx="1800200" cy="6130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FRANCISCO DE J. NIEBLA VARGAS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SUBSECRETARÍA DE ASUNTOS POLITICOS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Y SOCIALES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MMS01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auto">
          <a:xfrm>
            <a:off x="378545" y="5241613"/>
            <a:ext cx="1647604" cy="6003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MARIA ISABEL GIL GARCIA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SECRETARIA “E”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" name="5 Conector angular"/>
          <p:cNvCxnSpPr>
            <a:cxnSpLocks/>
          </p:cNvCxnSpPr>
          <p:nvPr/>
        </p:nvCxnSpPr>
        <p:spPr>
          <a:xfrm rot="5400000">
            <a:off x="-379283" y="4555166"/>
            <a:ext cx="2385866" cy="827469"/>
          </a:xfrm>
          <a:prstGeom prst="bentConnector4">
            <a:avLst>
              <a:gd name="adj1" fmla="val 2788"/>
              <a:gd name="adj2" fmla="val 11220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303351" y="4193418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utoShape 14"/>
          <p:cNvSpPr>
            <a:spLocks noChangeArrowheads="1"/>
          </p:cNvSpPr>
          <p:nvPr/>
        </p:nvSpPr>
        <p:spPr bwMode="auto">
          <a:xfrm>
            <a:off x="378545" y="3900585"/>
            <a:ext cx="1676412" cy="628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LEONARDO RODRIGUEZ </a:t>
            </a:r>
            <a:r>
              <a:rPr lang="es-MX" sz="800" b="0" dirty="0" err="1">
                <a:latin typeface="Arial Narrow" pitchFamily="34" charset="0"/>
              </a:rPr>
              <a:t>RODRIGUEZ</a:t>
            </a:r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DESARROLLO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POLITICO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MM06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9" name="28 Conector recto"/>
          <p:cNvCxnSpPr/>
          <p:nvPr/>
        </p:nvCxnSpPr>
        <p:spPr>
          <a:xfrm>
            <a:off x="4567048" y="1761252"/>
            <a:ext cx="10957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17" name="AutoShape 23"/>
          <p:cNvSpPr>
            <a:spLocks noChangeArrowheads="1"/>
          </p:cNvSpPr>
          <p:nvPr/>
        </p:nvSpPr>
        <p:spPr bwMode="auto">
          <a:xfrm>
            <a:off x="5509987" y="1454294"/>
            <a:ext cx="1748611" cy="6139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GLORIA SANDRA CASTILLO MOLINA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SECRETARIA “A”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SO14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7151753" y="3436362"/>
            <a:ext cx="3600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>
            <a:off x="7152272" y="4814158"/>
            <a:ext cx="3600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AutoShape 14"/>
          <p:cNvSpPr>
            <a:spLocks noChangeArrowheads="1"/>
          </p:cNvSpPr>
          <p:nvPr/>
        </p:nvSpPr>
        <p:spPr bwMode="auto">
          <a:xfrm>
            <a:off x="7205435" y="3148814"/>
            <a:ext cx="1670364" cy="628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JULIO CESAR GALLEGOS CHAVEZ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COORDINADOR DE JEFES 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DE PROYECTOS 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PR01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2" name="43 Conector recto">
            <a:extLst>
              <a:ext uri="{FF2B5EF4-FFF2-40B4-BE49-F238E27FC236}">
                <a16:creationId xmlns:a16="http://schemas.microsoft.com/office/drawing/2014/main" id="{C0E7FF9C-369C-4ACD-8612-1189B66DA970}"/>
              </a:ext>
            </a:extLst>
          </p:cNvPr>
          <p:cNvCxnSpPr/>
          <p:nvPr/>
        </p:nvCxnSpPr>
        <p:spPr>
          <a:xfrm>
            <a:off x="296475" y="487341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AutoShape 13">
            <a:extLst>
              <a:ext uri="{FF2B5EF4-FFF2-40B4-BE49-F238E27FC236}">
                <a16:creationId xmlns:a16="http://schemas.microsoft.com/office/drawing/2014/main" id="{520B95CA-C8FE-445D-8CD1-CBFC8FCC7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281" y="4586566"/>
            <a:ext cx="1665675" cy="6003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ANA ROSA TAMEZ GUTIERREZ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TECNICO ADMINISTRATIVO “A”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SO12-3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819EEEDE-D50D-4107-BD72-7277866505C2}"/>
              </a:ext>
            </a:extLst>
          </p:cNvPr>
          <p:cNvCxnSpPr/>
          <p:nvPr/>
        </p:nvCxnSpPr>
        <p:spPr>
          <a:xfrm>
            <a:off x="7162904" y="4169622"/>
            <a:ext cx="3600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7213026" y="3864508"/>
            <a:ext cx="1652140" cy="60944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MARIA LAURA ESTHER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GARCIA ESQUIVEL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ANALISTA ADMINISTRATIVO “B”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SO15</a:t>
            </a:r>
          </a:p>
        </p:txBody>
      </p:sp>
      <p:sp>
        <p:nvSpPr>
          <p:cNvPr id="45" name="AutoShape 27">
            <a:extLst>
              <a:ext uri="{FF2B5EF4-FFF2-40B4-BE49-F238E27FC236}">
                <a16:creationId xmlns:a16="http://schemas.microsoft.com/office/drawing/2014/main" id="{9B862A38-8A1A-47CB-99E5-92B90CBDF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026" y="4545052"/>
            <a:ext cx="1668820" cy="5839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MIGUEL ANGEL MARTINEZ RAMIREZ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AUXILIAR DE SERVICIO "B"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SO10-3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0" name="AutoShape 16">
            <a:extLst>
              <a:ext uri="{FF2B5EF4-FFF2-40B4-BE49-F238E27FC236}">
                <a16:creationId xmlns:a16="http://schemas.microsoft.com/office/drawing/2014/main" id="{31965186-EC7B-47D7-9324-1723977EC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7189" y="3189028"/>
            <a:ext cx="1734786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JESUS CHAVEZ </a:t>
            </a:r>
            <a:r>
              <a:rPr lang="es-MX" sz="800" b="0" dirty="0" err="1">
                <a:latin typeface="Arial Narrow" pitchFamily="34" charset="0"/>
              </a:rPr>
              <a:t>CHAVEZ</a:t>
            </a:r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SEGUIMIENTO</a:t>
            </a:r>
            <a:br>
              <a:rPr lang="es-MX" sz="800" b="0" dirty="0">
                <a:latin typeface="Arial Narrow" pitchFamily="34" charset="0"/>
              </a:rPr>
            </a:br>
            <a:r>
              <a:rPr lang="es-MX" sz="800" b="0" dirty="0">
                <a:latin typeface="Arial Narrow" pitchFamily="34" charset="0"/>
              </a:rPr>
              <a:t> A ORGANISMOS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3324" name="AutoShape 18"/>
          <p:cNvSpPr>
            <a:spLocks noChangeArrowheads="1"/>
          </p:cNvSpPr>
          <p:nvPr/>
        </p:nvSpPr>
        <p:spPr bwMode="auto">
          <a:xfrm>
            <a:off x="3701312" y="5698086"/>
            <a:ext cx="173478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(Región Centro)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J. ROLANDO ORONA VILLARREAL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SUBDIRECCION DE ENLACE DE ANALISIS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DE INFORMACION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9" name="AutoShape 23">
            <a:extLst>
              <a:ext uri="{FF2B5EF4-FFF2-40B4-BE49-F238E27FC236}">
                <a16:creationId xmlns:a16="http://schemas.microsoft.com/office/drawing/2014/main" id="{77A59BCD-92B7-4D46-B14E-832CFE655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74" y="2137938"/>
            <a:ext cx="1809554" cy="581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ALEJANDRO TORRES LOPEZ</a:t>
            </a:r>
            <a:endParaRPr lang="es-ES" sz="800" b="0" dirty="0">
              <a:latin typeface="Arial Narrow" pitchFamily="34" charset="0"/>
            </a:endParaRPr>
          </a:p>
          <a:p>
            <a:pPr algn="ctr"/>
            <a:r>
              <a:rPr lang="es-ES" sz="800" b="0" dirty="0">
                <a:latin typeface="Arial Narrow" pitchFamily="34" charset="0"/>
              </a:rPr>
              <a:t>DIRECCION DE ASUNTOS POLITICOS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21D6659B-AF1A-4137-8645-3229C0976323}"/>
              </a:ext>
            </a:extLst>
          </p:cNvPr>
          <p:cNvCxnSpPr/>
          <p:nvPr/>
        </p:nvCxnSpPr>
        <p:spPr>
          <a:xfrm>
            <a:off x="3525629" y="5564703"/>
            <a:ext cx="216024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AutoShape 17"/>
          <p:cNvSpPr>
            <a:spLocks noChangeArrowheads="1"/>
          </p:cNvSpPr>
          <p:nvPr/>
        </p:nvSpPr>
        <p:spPr bwMode="auto">
          <a:xfrm>
            <a:off x="7274578" y="5206123"/>
            <a:ext cx="1617902" cy="59531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JORGE ACOSTA MARTIN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5393F4E5-D41F-4B02-ABF8-2147FCC98AF2}"/>
              </a:ext>
            </a:extLst>
          </p:cNvPr>
          <p:cNvCxnSpPr>
            <a:stCxn id="39" idx="2"/>
          </p:cNvCxnSpPr>
          <p:nvPr/>
        </p:nvCxnSpPr>
        <p:spPr>
          <a:xfrm>
            <a:off x="1216751" y="2719050"/>
            <a:ext cx="0" cy="583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AutoShape 16"/>
          <p:cNvSpPr>
            <a:spLocks noChangeArrowheads="1"/>
          </p:cNvSpPr>
          <p:nvPr/>
        </p:nvSpPr>
        <p:spPr bwMode="auto">
          <a:xfrm>
            <a:off x="339657" y="3128267"/>
            <a:ext cx="175418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GABRIEL BARRERA ALVARADO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DESARROLLO POLITICO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A70241DB-CD8E-4EC6-B837-5B7D2796589D}"/>
              </a:ext>
            </a:extLst>
          </p:cNvPr>
          <p:cNvCxnSpPr>
            <a:stCxn id="39" idx="3"/>
          </p:cNvCxnSpPr>
          <p:nvPr/>
        </p:nvCxnSpPr>
        <p:spPr>
          <a:xfrm>
            <a:off x="2121528" y="2428494"/>
            <a:ext cx="43946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AutoShape 23">
            <a:extLst>
              <a:ext uri="{FF2B5EF4-FFF2-40B4-BE49-F238E27FC236}">
                <a16:creationId xmlns:a16="http://schemas.microsoft.com/office/drawing/2014/main" id="{CCEB5E7A-31C6-469B-AA35-89C0F491D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2137938"/>
            <a:ext cx="1763372" cy="581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SERGIO ALBERTO GUADARRAMA CORTEZ</a:t>
            </a:r>
            <a:endParaRPr lang="es-ES" sz="800" b="0" dirty="0">
              <a:latin typeface="Arial Narrow" pitchFamily="34" charset="0"/>
            </a:endParaRPr>
          </a:p>
          <a:p>
            <a:pPr algn="ctr"/>
            <a:r>
              <a:rPr lang="es-ES" sz="800" b="0" dirty="0">
                <a:latin typeface="Arial Narrow" pitchFamily="34" charset="0"/>
              </a:rPr>
              <a:t>DIRECCION DE ANALISIS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7" name="Conector: angular 26">
            <a:extLst>
              <a:ext uri="{FF2B5EF4-FFF2-40B4-BE49-F238E27FC236}">
                <a16:creationId xmlns:a16="http://schemas.microsoft.com/office/drawing/2014/main" id="{DBB896BF-0FD3-43E4-9230-B82577C1A363}"/>
              </a:ext>
            </a:extLst>
          </p:cNvPr>
          <p:cNvCxnSpPr>
            <a:stCxn id="40" idx="0"/>
            <a:endCxn id="43" idx="1"/>
          </p:cNvCxnSpPr>
          <p:nvPr/>
        </p:nvCxnSpPr>
        <p:spPr>
          <a:xfrm rot="16200000" flipH="1">
            <a:off x="4242204" y="2471406"/>
            <a:ext cx="2314752" cy="3749996"/>
          </a:xfrm>
          <a:prstGeom prst="bentConnector4">
            <a:avLst>
              <a:gd name="adj1" fmla="val -9876"/>
              <a:gd name="adj2" fmla="val 970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4DE237FA-A3A8-4AD7-8AB6-AEB9C5971EC6}"/>
              </a:ext>
            </a:extLst>
          </p:cNvPr>
          <p:cNvCxnSpPr/>
          <p:nvPr/>
        </p:nvCxnSpPr>
        <p:spPr>
          <a:xfrm>
            <a:off x="5694652" y="2957412"/>
            <a:ext cx="0" cy="5023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utoShape 3"/>
          <p:cNvSpPr>
            <a:spLocks noChangeArrowheads="1"/>
          </p:cNvSpPr>
          <p:nvPr/>
        </p:nvSpPr>
        <p:spPr bwMode="auto">
          <a:xfrm>
            <a:off x="4834444" y="3189028"/>
            <a:ext cx="1734785" cy="6477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ANTONIO CAMPOS ROSALES</a:t>
            </a:r>
          </a:p>
          <a:p>
            <a:pPr algn="ctr"/>
            <a:r>
              <a:rPr lang="es-MX" sz="8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SUBDIRECCION DE ANALISIS </a:t>
            </a:r>
          </a:p>
          <a:p>
            <a:pPr algn="ctr"/>
            <a:r>
              <a:rPr lang="es-MX" sz="8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INSTITUCIONAL</a:t>
            </a:r>
          </a:p>
          <a:p>
            <a:pPr algn="ctr"/>
            <a:r>
              <a:rPr lang="es-MX" sz="8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itchFamily="34" charset="0"/>
              </a:rPr>
              <a:t>MM04 </a:t>
            </a:r>
            <a:endParaRPr lang="es-ES" sz="800" b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Narrow" pitchFamily="34" charset="0"/>
            </a:endParaRPr>
          </a:p>
        </p:txBody>
      </p:sp>
      <p:sp>
        <p:nvSpPr>
          <p:cNvPr id="48" name="AutoShape 15">
            <a:extLst>
              <a:ext uri="{FF2B5EF4-FFF2-40B4-BE49-F238E27FC236}">
                <a16:creationId xmlns:a16="http://schemas.microsoft.com/office/drawing/2014/main" id="{477FF86C-5199-4312-9F27-D063123D3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771" y="39638"/>
            <a:ext cx="2232248" cy="5943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256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4" name="Line 151"/>
          <p:cNvSpPr>
            <a:spLocks noChangeShapeType="1"/>
          </p:cNvSpPr>
          <p:nvPr/>
        </p:nvSpPr>
        <p:spPr bwMode="auto">
          <a:xfrm>
            <a:off x="119721" y="3510774"/>
            <a:ext cx="15890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10269" name="Line 156"/>
          <p:cNvSpPr>
            <a:spLocks noChangeShapeType="1"/>
          </p:cNvSpPr>
          <p:nvPr/>
        </p:nvSpPr>
        <p:spPr bwMode="auto">
          <a:xfrm>
            <a:off x="5220072" y="344088"/>
            <a:ext cx="0" cy="52085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10270" name="AutoShape 114"/>
          <p:cNvSpPr>
            <a:spLocks noChangeArrowheads="1"/>
          </p:cNvSpPr>
          <p:nvPr/>
        </p:nvSpPr>
        <p:spPr bwMode="auto">
          <a:xfrm>
            <a:off x="4393484" y="688324"/>
            <a:ext cx="1690684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FRANCISCO  MARTINEZ AVALOS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SUBSECRETARIA DE PROTECCION CIVIL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284" name="Line 148"/>
          <p:cNvSpPr>
            <a:spLocks noChangeShapeType="1"/>
          </p:cNvSpPr>
          <p:nvPr/>
        </p:nvSpPr>
        <p:spPr bwMode="auto">
          <a:xfrm>
            <a:off x="5309389" y="3444562"/>
            <a:ext cx="1922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cxnSp>
        <p:nvCxnSpPr>
          <p:cNvPr id="60" name="59 Conector recto"/>
          <p:cNvCxnSpPr/>
          <p:nvPr/>
        </p:nvCxnSpPr>
        <p:spPr>
          <a:xfrm>
            <a:off x="108979" y="3015471"/>
            <a:ext cx="103022" cy="15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AutoShape 129"/>
          <p:cNvSpPr>
            <a:spLocks noChangeArrowheads="1"/>
          </p:cNvSpPr>
          <p:nvPr/>
        </p:nvSpPr>
        <p:spPr bwMode="auto">
          <a:xfrm>
            <a:off x="212718" y="3822946"/>
            <a:ext cx="1535112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IRMA PATRICIA SIFUENTES TORRES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AUXILIAR ADMINISTRATIVO “B”</a:t>
            </a:r>
            <a:endParaRPr lang="es-ES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9" name="AutoShape 126"/>
          <p:cNvSpPr>
            <a:spLocks noChangeArrowheads="1"/>
          </p:cNvSpPr>
          <p:nvPr/>
        </p:nvSpPr>
        <p:spPr bwMode="auto">
          <a:xfrm>
            <a:off x="192389" y="3330903"/>
            <a:ext cx="153511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ES" sz="800" b="0" dirty="0">
                <a:latin typeface="Arial Narrow" pitchFamily="34" charset="0"/>
              </a:rPr>
              <a:t>JOSE LUIS LEDEZMA VAZQUEZ</a:t>
            </a:r>
            <a:endParaRPr lang="es-ES" sz="800" b="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r>
              <a:rPr lang="es-ES" sz="800" b="0" dirty="0">
                <a:latin typeface="Arial Narrow" pitchFamily="34" charset="0"/>
              </a:rPr>
              <a:t>ARCHIVISTA "A“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SO10-3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3" name="62 Conector recto"/>
          <p:cNvCxnSpPr/>
          <p:nvPr/>
        </p:nvCxnSpPr>
        <p:spPr>
          <a:xfrm>
            <a:off x="2320067" y="5535160"/>
            <a:ext cx="5564271" cy="1536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108" name="AutoShape 124"/>
          <p:cNvSpPr>
            <a:spLocks noChangeArrowheads="1"/>
          </p:cNvSpPr>
          <p:nvPr/>
        </p:nvSpPr>
        <p:spPr bwMode="auto">
          <a:xfrm>
            <a:off x="3249174" y="6263450"/>
            <a:ext cx="136094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ES" sz="800" b="0" dirty="0">
                <a:latin typeface="Arial Narrow" pitchFamily="34" charset="0"/>
              </a:rPr>
              <a:t>RICARDO MOLINA SANCHEZ</a:t>
            </a:r>
          </a:p>
          <a:p>
            <a:pPr algn="ctr">
              <a:defRPr/>
            </a:pPr>
            <a:r>
              <a:rPr lang="es-ES" sz="800" b="0" dirty="0">
                <a:latin typeface="Arial Narrow" pitchFamily="34" charset="0"/>
              </a:rPr>
              <a:t>AUXILIAR ADMINISTRATIVO "A"</a:t>
            </a:r>
          </a:p>
          <a:p>
            <a:pPr algn="ctr">
              <a:defRPr/>
            </a:pPr>
            <a:r>
              <a:rPr lang="es-ES" sz="800" b="0" dirty="0">
                <a:latin typeface="Arial Narrow" pitchFamily="34" charset="0"/>
              </a:rPr>
              <a:t>TE01 </a:t>
            </a:r>
          </a:p>
        </p:txBody>
      </p:sp>
      <p:sp>
        <p:nvSpPr>
          <p:cNvPr id="42113" name="AutoShape 129"/>
          <p:cNvSpPr>
            <a:spLocks noChangeArrowheads="1"/>
          </p:cNvSpPr>
          <p:nvPr/>
        </p:nvSpPr>
        <p:spPr bwMode="auto">
          <a:xfrm>
            <a:off x="6091378" y="6262318"/>
            <a:ext cx="1360942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JUAN JESUS LOPEZ VILLANUEVA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VERIFICADOR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TE02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8" name="_s1036"/>
          <p:cNvSpPr>
            <a:spLocks noChangeArrowheads="1"/>
          </p:cNvSpPr>
          <p:nvPr/>
        </p:nvSpPr>
        <p:spPr bwMode="auto">
          <a:xfrm>
            <a:off x="192389" y="2777272"/>
            <a:ext cx="1500198" cy="47379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</a:pPr>
            <a:r>
              <a:rPr lang="es-MX" sz="800" b="0" dirty="0">
                <a:latin typeface="Arial Narrow" pitchFamily="34" charset="0"/>
              </a:rPr>
              <a:t>KARINA FABIOLA JUAREZ LOPEZ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ANALISTA ADMINISTRATIVO "C“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-407185" y="163022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r 19"/>
          <p:cNvCxnSpPr>
            <a:cxnSpLocks/>
          </p:cNvCxnSpPr>
          <p:nvPr/>
        </p:nvCxnSpPr>
        <p:spPr>
          <a:xfrm rot="5400000">
            <a:off x="4078785" y="3216112"/>
            <a:ext cx="3365310" cy="755229"/>
          </a:xfrm>
          <a:prstGeom prst="bentConnector4">
            <a:avLst>
              <a:gd name="adj1" fmla="val 20217"/>
              <a:gd name="adj2" fmla="val 11196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ector: angular 23"/>
          <p:cNvCxnSpPr>
            <a:cxnSpLocks/>
            <a:endCxn id="57" idx="1"/>
          </p:cNvCxnSpPr>
          <p:nvPr/>
        </p:nvCxnSpPr>
        <p:spPr>
          <a:xfrm rot="5400000">
            <a:off x="-236978" y="2856907"/>
            <a:ext cx="1631636" cy="732243"/>
          </a:xfrm>
          <a:prstGeom prst="bentConnector4">
            <a:avLst>
              <a:gd name="adj1" fmla="val 19925"/>
              <a:gd name="adj2" fmla="val 11379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: angular 28"/>
          <p:cNvCxnSpPr>
            <a:cxnSpLocks/>
          </p:cNvCxnSpPr>
          <p:nvPr/>
        </p:nvCxnSpPr>
        <p:spPr>
          <a:xfrm rot="16200000" flipH="1">
            <a:off x="4484158" y="-1532320"/>
            <a:ext cx="976179" cy="8154043"/>
          </a:xfrm>
          <a:prstGeom prst="bentConnector4">
            <a:avLst>
              <a:gd name="adj1" fmla="val -14636"/>
              <a:gd name="adj2" fmla="val 1008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91" name="AutoShape 120"/>
          <p:cNvSpPr>
            <a:spLocks noChangeArrowheads="1"/>
          </p:cNvSpPr>
          <p:nvPr/>
        </p:nvSpPr>
        <p:spPr bwMode="auto">
          <a:xfrm>
            <a:off x="5364089" y="2052098"/>
            <a:ext cx="1570038" cy="5127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MARIA DE LOURDES DIAZ RAMOS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ENLACE ADMINISTRATIVO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PR01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293" name="AutoShape 116"/>
          <p:cNvSpPr>
            <a:spLocks noChangeArrowheads="1"/>
          </p:cNvSpPr>
          <p:nvPr/>
        </p:nvSpPr>
        <p:spPr bwMode="auto">
          <a:xfrm>
            <a:off x="24863" y="2049019"/>
            <a:ext cx="1722967" cy="5699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750" b="0" dirty="0">
                <a:latin typeface="Arial Narrow" pitchFamily="34" charset="0"/>
              </a:rPr>
              <a:t>CESAR AUGUSTO GONZALEZ GALLARDO</a:t>
            </a:r>
            <a:endParaRPr lang="es-ES" sz="750" b="0" dirty="0">
              <a:latin typeface="Arial Narrow" pitchFamily="34" charset="0"/>
            </a:endParaRPr>
          </a:p>
          <a:p>
            <a:pPr algn="ctr"/>
            <a:r>
              <a:rPr lang="es-ES" sz="750" b="0" dirty="0">
                <a:latin typeface="Arial Narrow" pitchFamily="34" charset="0"/>
              </a:rPr>
              <a:t>SUBDIRECCION  DE ENLACE </a:t>
            </a:r>
          </a:p>
          <a:p>
            <a:pPr algn="ctr"/>
            <a:r>
              <a:rPr lang="es-ES" sz="750" b="0" dirty="0">
                <a:latin typeface="Arial Narrow" pitchFamily="34" charset="0"/>
              </a:rPr>
              <a:t>INTERINSTITUCIONAL Y </a:t>
            </a:r>
          </a:p>
          <a:p>
            <a:pPr algn="ctr"/>
            <a:r>
              <a:rPr lang="es-ES" sz="750" b="0" dirty="0">
                <a:latin typeface="Arial Narrow" pitchFamily="34" charset="0"/>
              </a:rPr>
              <a:t>OFICIALIA DE PARTES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MM06 </a:t>
            </a:r>
            <a:endParaRPr lang="es-ES" sz="750" b="0" dirty="0">
              <a:latin typeface="Arial Narrow" pitchFamily="34" charset="0"/>
            </a:endParaRPr>
          </a:p>
        </p:txBody>
      </p:sp>
      <p:cxnSp>
        <p:nvCxnSpPr>
          <p:cNvPr id="42132" name="Conector: angular 42131"/>
          <p:cNvCxnSpPr>
            <a:stCxn id="42108" idx="0"/>
            <a:endCxn id="42113" idx="0"/>
          </p:cNvCxnSpPr>
          <p:nvPr/>
        </p:nvCxnSpPr>
        <p:spPr>
          <a:xfrm rot="5400000" flipH="1" flipV="1">
            <a:off x="5350181" y="4841783"/>
            <a:ext cx="1132" cy="2842203"/>
          </a:xfrm>
          <a:prstGeom prst="bentConnector3">
            <a:avLst>
              <a:gd name="adj1" fmla="val 526581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135" name="Conector recto 42134"/>
          <p:cNvCxnSpPr>
            <a:cxnSpLocks/>
          </p:cNvCxnSpPr>
          <p:nvPr/>
        </p:nvCxnSpPr>
        <p:spPr>
          <a:xfrm>
            <a:off x="5350747" y="5582420"/>
            <a:ext cx="0" cy="8402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AutoShape 133"/>
          <p:cNvSpPr>
            <a:spLocks noChangeArrowheads="1"/>
          </p:cNvSpPr>
          <p:nvPr/>
        </p:nvSpPr>
        <p:spPr bwMode="auto">
          <a:xfrm>
            <a:off x="4678796" y="6266363"/>
            <a:ext cx="1362350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YASSIN MENDOZA LERMA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TE02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5" name="AutoShape 54"/>
          <p:cNvSpPr>
            <a:spLocks noChangeArrowheads="1"/>
          </p:cNvSpPr>
          <p:nvPr/>
        </p:nvSpPr>
        <p:spPr bwMode="auto">
          <a:xfrm>
            <a:off x="5383825" y="5117369"/>
            <a:ext cx="1590992" cy="3941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/>
            <a:r>
              <a:rPr lang="es-ES" sz="800" b="0" dirty="0">
                <a:latin typeface="Arial Narrow" pitchFamily="34" charset="0"/>
              </a:rPr>
              <a:t>MARTHA MORALES RODRIGUEZ </a:t>
            </a:r>
          </a:p>
          <a:p>
            <a:pPr algn="ctr"/>
            <a:r>
              <a:rPr lang="es-MX" sz="800" b="0" dirty="0">
                <a:solidFill>
                  <a:schemeClr val="tx1"/>
                </a:solidFill>
                <a:latin typeface="Arial Narrow" pitchFamily="34" charset="0"/>
              </a:rPr>
              <a:t>INTENDENTE “B”</a:t>
            </a:r>
          </a:p>
          <a:p>
            <a:pPr algn="ctr"/>
            <a:r>
              <a:rPr lang="es-MX" sz="800" b="0" dirty="0">
                <a:solidFill>
                  <a:schemeClr val="tx1"/>
                </a:solidFill>
                <a:latin typeface="Arial Narrow" pitchFamily="34" charset="0"/>
              </a:rPr>
              <a:t>SM03</a:t>
            </a:r>
            <a:endParaRPr lang="es-ES" sz="8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4" name="Conector recto 3"/>
          <p:cNvCxnSpPr>
            <a:cxnSpLocks/>
          </p:cNvCxnSpPr>
          <p:nvPr/>
        </p:nvCxnSpPr>
        <p:spPr>
          <a:xfrm>
            <a:off x="5307460" y="3908884"/>
            <a:ext cx="374136" cy="18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1EB2DBF2-D58B-4711-B064-367B0BF9591B}"/>
              </a:ext>
            </a:extLst>
          </p:cNvPr>
          <p:cNvCxnSpPr/>
          <p:nvPr/>
        </p:nvCxnSpPr>
        <p:spPr>
          <a:xfrm>
            <a:off x="8244408" y="3151831"/>
            <a:ext cx="0" cy="356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AutoShape 106"/>
          <p:cNvSpPr>
            <a:spLocks noChangeArrowheads="1"/>
          </p:cNvSpPr>
          <p:nvPr/>
        </p:nvSpPr>
        <p:spPr bwMode="auto">
          <a:xfrm>
            <a:off x="7525249" y="3374544"/>
            <a:ext cx="1514222" cy="46020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NIDIA MONJARAS OLMEDO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ANALISTA ADMINISTRATIVO "B"“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SO15</a:t>
            </a: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0" name="AutoShape 127"/>
          <p:cNvSpPr>
            <a:spLocks noChangeArrowheads="1"/>
          </p:cNvSpPr>
          <p:nvPr/>
        </p:nvSpPr>
        <p:spPr bwMode="auto">
          <a:xfrm>
            <a:off x="7505278" y="2775167"/>
            <a:ext cx="1535112" cy="5000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IRMA ISELA OJINAGA BARRON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JEFE DE PROYECTOS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PR02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22314F4E-0A7E-484A-80DF-B5027099BD7E}"/>
              </a:ext>
            </a:extLst>
          </p:cNvPr>
          <p:cNvCxnSpPr>
            <a:cxnSpLocks/>
          </p:cNvCxnSpPr>
          <p:nvPr/>
        </p:nvCxnSpPr>
        <p:spPr>
          <a:xfrm>
            <a:off x="3929645" y="1551031"/>
            <a:ext cx="289365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90" name="AutoShape 115"/>
          <p:cNvSpPr>
            <a:spLocks noChangeArrowheads="1"/>
          </p:cNvSpPr>
          <p:nvPr/>
        </p:nvSpPr>
        <p:spPr bwMode="auto">
          <a:xfrm>
            <a:off x="6349255" y="1262999"/>
            <a:ext cx="1535113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DIANA  PATRICIA MARTINEZ MUÑIZ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"B“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1" name="AutoShape 133">
            <a:extLst>
              <a:ext uri="{FF2B5EF4-FFF2-40B4-BE49-F238E27FC236}">
                <a16:creationId xmlns:a16="http://schemas.microsoft.com/office/drawing/2014/main" id="{C086190C-02FA-46DD-AF57-F7CB8B02E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8970" y="3698569"/>
            <a:ext cx="1585389" cy="4190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JUAN ALBERTO LARA FACUNDO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ANALISTA DE SISTEMAS "A"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PR03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4" name="Line 148">
            <a:extLst>
              <a:ext uri="{FF2B5EF4-FFF2-40B4-BE49-F238E27FC236}">
                <a16:creationId xmlns:a16="http://schemas.microsoft.com/office/drawing/2014/main" id="{240340DF-64F4-4D16-9DF4-097372C22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2713" y="4359343"/>
            <a:ext cx="1922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55" name="AutoShape 127"/>
          <p:cNvSpPr>
            <a:spLocks noChangeArrowheads="1"/>
          </p:cNvSpPr>
          <p:nvPr/>
        </p:nvSpPr>
        <p:spPr bwMode="auto">
          <a:xfrm>
            <a:off x="5384159" y="4143319"/>
            <a:ext cx="1585390" cy="44978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MARIA DE LOURDES MOLINA SANCHEZ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CAPTURISTA DE DATOS  "B“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83" name="AutoShape 129">
            <a:extLst>
              <a:ext uri="{FF2B5EF4-FFF2-40B4-BE49-F238E27FC236}">
                <a16:creationId xmlns:a16="http://schemas.microsoft.com/office/drawing/2014/main" id="{6BE3B1CE-88AE-40D9-A0BD-4DA159428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8" y="6267137"/>
            <a:ext cx="1608983" cy="431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ANA PAULINA TORRES HERNANDEZ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DEPARTMENTO OPERATIVO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MM07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84" name="AutoShape 117">
            <a:extLst>
              <a:ext uri="{FF2B5EF4-FFF2-40B4-BE49-F238E27FC236}">
                <a16:creationId xmlns:a16="http://schemas.microsoft.com/office/drawing/2014/main" id="{33FFDE05-4AFE-41DF-9F4F-B7D9F361A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297" y="5644854"/>
            <a:ext cx="1728191" cy="5200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FERNANDO HORTA DAVILA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OPERATIVA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REGION CENTRO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3B88CD89-67AC-459E-BE03-ECB2B1586661}"/>
              </a:ext>
            </a:extLst>
          </p:cNvPr>
          <p:cNvCxnSpPr>
            <a:cxnSpLocks/>
          </p:cNvCxnSpPr>
          <p:nvPr/>
        </p:nvCxnSpPr>
        <p:spPr>
          <a:xfrm>
            <a:off x="5310923" y="2892394"/>
            <a:ext cx="374136" cy="20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AutoShape 127"/>
          <p:cNvSpPr>
            <a:spLocks noChangeArrowheads="1"/>
          </p:cNvSpPr>
          <p:nvPr/>
        </p:nvSpPr>
        <p:spPr bwMode="auto">
          <a:xfrm>
            <a:off x="5364088" y="3171242"/>
            <a:ext cx="1605460" cy="460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JOSE RAMIREZ MENDEZ 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JEFE DE PROYECTOS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PR02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0" name="59 Conector recto">
            <a:extLst>
              <a:ext uri="{FF2B5EF4-FFF2-40B4-BE49-F238E27FC236}">
                <a16:creationId xmlns:a16="http://schemas.microsoft.com/office/drawing/2014/main" id="{FEFA87F2-EB88-4A31-9B25-AE520C126980}"/>
              </a:ext>
            </a:extLst>
          </p:cNvPr>
          <p:cNvCxnSpPr/>
          <p:nvPr/>
        </p:nvCxnSpPr>
        <p:spPr>
          <a:xfrm>
            <a:off x="11665441" y="1310855"/>
            <a:ext cx="103022" cy="15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Line 148">
            <a:extLst>
              <a:ext uri="{FF2B5EF4-FFF2-40B4-BE49-F238E27FC236}">
                <a16:creationId xmlns:a16="http://schemas.microsoft.com/office/drawing/2014/main" id="{443BB97E-1118-4124-83BA-E8D91554EF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66789" y="3417244"/>
            <a:ext cx="82821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112" name="Line 148">
            <a:extLst>
              <a:ext uri="{FF2B5EF4-FFF2-40B4-BE49-F238E27FC236}">
                <a16:creationId xmlns:a16="http://schemas.microsoft.com/office/drawing/2014/main" id="{84618A7A-3246-4510-9708-AEF842852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9724" y="2913189"/>
            <a:ext cx="15890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114" name="AutoShape 125">
            <a:extLst>
              <a:ext uri="{FF2B5EF4-FFF2-40B4-BE49-F238E27FC236}">
                <a16:creationId xmlns:a16="http://schemas.microsoft.com/office/drawing/2014/main" id="{DBC66B5F-E19F-4595-875E-19B3A87F9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720" y="2668404"/>
            <a:ext cx="1535113" cy="4743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ES" sz="800" b="0" dirty="0">
                <a:latin typeface="Arial Narrow" pitchFamily="34" charset="0"/>
              </a:rPr>
              <a:t>MIGUEL GARCIA ESCALANTE</a:t>
            </a:r>
          </a:p>
          <a:p>
            <a:pPr algn="ctr">
              <a:defRPr/>
            </a:pPr>
            <a:r>
              <a:rPr lang="es-ES" sz="800" b="0" dirty="0">
                <a:latin typeface="Arial Narrow" pitchFamily="34" charset="0"/>
              </a:rPr>
              <a:t>AUXILIAR ADMINISTRATIVO "A"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SO10-5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id="{671A8C35-531A-4777-88C4-F862547DDA75}"/>
              </a:ext>
            </a:extLst>
          </p:cNvPr>
          <p:cNvCxnSpPr/>
          <p:nvPr/>
        </p:nvCxnSpPr>
        <p:spPr>
          <a:xfrm>
            <a:off x="11138644" y="-22417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AutoShape 131">
            <a:extLst>
              <a:ext uri="{FF2B5EF4-FFF2-40B4-BE49-F238E27FC236}">
                <a16:creationId xmlns:a16="http://schemas.microsoft.com/office/drawing/2014/main" id="{CCF16860-CEFF-4811-8097-CE1EE3D78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640" y="3211202"/>
            <a:ext cx="1535113" cy="4749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650" b="0" dirty="0">
                <a:latin typeface="Arial Narrow" pitchFamily="34" charset="0"/>
              </a:rPr>
              <a:t>PENELOPE EUGENIA SAUCEDO GARIBAY</a:t>
            </a:r>
            <a:endParaRPr lang="es-ES" sz="65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ES_tradnl" sz="650" b="0" dirty="0">
                <a:latin typeface="Arial Narrow" pitchFamily="34" charset="0"/>
              </a:rPr>
              <a:t>ANALISTA DE ORGANIZACION Y METODOS "C"</a:t>
            </a:r>
            <a:endParaRPr lang="es-ES" sz="65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650" b="0" dirty="0">
                <a:latin typeface="Arial Narrow" pitchFamily="34" charset="0"/>
              </a:rPr>
              <a:t>AD03</a:t>
            </a:r>
            <a:endParaRPr lang="es-ES" sz="650" b="0" dirty="0">
              <a:latin typeface="Arial Narrow" pitchFamily="34" charset="0"/>
            </a:endParaRPr>
          </a:p>
        </p:txBody>
      </p:sp>
      <p:sp>
        <p:nvSpPr>
          <p:cNvPr id="69" name="AutoShape 23">
            <a:extLst>
              <a:ext uri="{FF2B5EF4-FFF2-40B4-BE49-F238E27FC236}">
                <a16:creationId xmlns:a16="http://schemas.microsoft.com/office/drawing/2014/main" id="{D7930AB0-88FE-4834-9C07-D47510563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4900" y="6270753"/>
            <a:ext cx="1511300" cy="42505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LUIS FERNANDO ORTIZ VILLANUEVA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"B"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96A7C545-2EEF-4D94-AA99-0FB532D454AD}"/>
              </a:ext>
            </a:extLst>
          </p:cNvPr>
          <p:cNvCxnSpPr>
            <a:cxnSpLocks/>
            <a:stCxn id="83" idx="0"/>
            <a:endCxn id="69" idx="0"/>
          </p:cNvCxnSpPr>
          <p:nvPr/>
        </p:nvCxnSpPr>
        <p:spPr>
          <a:xfrm rot="16200000" flipH="1">
            <a:off x="1616032" y="5476235"/>
            <a:ext cx="3616" cy="1585420"/>
          </a:xfrm>
          <a:prstGeom prst="bentConnector3">
            <a:avLst>
              <a:gd name="adj1" fmla="val -158047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43B4F3A-95F9-4758-9D63-562E339289F5}"/>
              </a:ext>
            </a:extLst>
          </p:cNvPr>
          <p:cNvCxnSpPr>
            <a:cxnSpLocks/>
          </p:cNvCxnSpPr>
          <p:nvPr/>
        </p:nvCxnSpPr>
        <p:spPr>
          <a:xfrm>
            <a:off x="1625005" y="5962023"/>
            <a:ext cx="0" cy="2516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AutoShape 161">
            <a:extLst>
              <a:ext uri="{FF2B5EF4-FFF2-40B4-BE49-F238E27FC236}">
                <a16:creationId xmlns:a16="http://schemas.microsoft.com/office/drawing/2014/main" id="{5A3D7D37-7FD5-49A8-BE41-17CC55340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967" y="5678581"/>
            <a:ext cx="1605346" cy="4731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HUMBERTO</a:t>
            </a:r>
            <a:r>
              <a:rPr lang="es-MX" sz="750" b="0" dirty="0">
                <a:latin typeface="Arial Narrow" pitchFamily="34" charset="0"/>
              </a:rPr>
              <a:t> A RODRIGUEZ BANDRES</a:t>
            </a:r>
            <a:endParaRPr lang="es-ES" sz="750" b="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COORDINACION OPERATIVA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REGION LAGUNA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id="{2BD5567F-3A16-41B2-A97A-8B5E69E02134}"/>
              </a:ext>
            </a:extLst>
          </p:cNvPr>
          <p:cNvCxnSpPr>
            <a:stCxn id="78" idx="0"/>
            <a:endCxn id="84" idx="0"/>
          </p:cNvCxnSpPr>
          <p:nvPr/>
        </p:nvCxnSpPr>
        <p:spPr>
          <a:xfrm rot="5400000" flipH="1" flipV="1">
            <a:off x="4860653" y="2438842"/>
            <a:ext cx="33727" cy="6445753"/>
          </a:xfrm>
          <a:prstGeom prst="bentConnector3">
            <a:avLst>
              <a:gd name="adj1" fmla="val 28127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AutoShape 131">
            <a:extLst>
              <a:ext uri="{FF2B5EF4-FFF2-40B4-BE49-F238E27FC236}">
                <a16:creationId xmlns:a16="http://schemas.microsoft.com/office/drawing/2014/main" id="{6CDC9F89-92C2-4093-8B5B-1CAD2C8FD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2958" y="2692526"/>
            <a:ext cx="1535113" cy="4752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SIMON SAUCEDO </a:t>
            </a:r>
            <a:r>
              <a:rPr lang="es-MX" sz="800" b="0" dirty="0" err="1">
                <a:latin typeface="Arial Narrow" pitchFamily="34" charset="0"/>
              </a:rPr>
              <a:t>SAUCEDO</a:t>
            </a:r>
            <a:endParaRPr lang="es-ES" sz="8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ES_tradnl" sz="650" b="0" dirty="0">
                <a:latin typeface="Arial Narrow" pitchFamily="34" charset="0"/>
              </a:rPr>
              <a:t>ANALISTA DE ORGANIZACION Y METODOS “A"</a:t>
            </a:r>
            <a:endParaRPr lang="es-ES" sz="65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PR03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3" name="AutoShape 54">
            <a:extLst>
              <a:ext uri="{FF2B5EF4-FFF2-40B4-BE49-F238E27FC236}">
                <a16:creationId xmlns:a16="http://schemas.microsoft.com/office/drawing/2014/main" id="{764B5728-32DF-4BAA-872D-7D7E022DD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325" y="3211840"/>
            <a:ext cx="1517103" cy="4764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 anchorCtr="1"/>
          <a:lstStyle/>
          <a:p>
            <a:pPr algn="ctr" defTabSz="762000" eaLnBrk="0" hangingPunct="0"/>
            <a:r>
              <a:rPr lang="es-ES" sz="800" b="0" dirty="0">
                <a:latin typeface="Arial Narrow" pitchFamily="34" charset="0"/>
              </a:rPr>
              <a:t>ROLANDO PEREZ CONTRERAS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VIGILANTE "A"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SO07-3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4" name="AutoShape 127"/>
          <p:cNvSpPr>
            <a:spLocks noChangeArrowheads="1"/>
          </p:cNvSpPr>
          <p:nvPr/>
        </p:nvSpPr>
        <p:spPr bwMode="auto">
          <a:xfrm>
            <a:off x="5369705" y="2631319"/>
            <a:ext cx="1596045" cy="49364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s-MX" sz="700" b="0" dirty="0">
                <a:latin typeface="Arial Narrow" pitchFamily="34" charset="0"/>
              </a:rPr>
              <a:t>ALMA L.ETICIA CHARLES  RODRIGUEZ</a:t>
            </a:r>
            <a:endParaRPr lang="es-ES" sz="700" b="0" dirty="0">
              <a:latin typeface="Arial Narrow" pitchFamily="34" charset="0"/>
            </a:endParaRPr>
          </a:p>
          <a:p>
            <a:pPr algn="ctr">
              <a:defRPr/>
            </a:pPr>
            <a:r>
              <a:rPr lang="es-ES_tradnl" sz="700" b="0" dirty="0">
                <a:latin typeface="Arial Narrow" pitchFamily="34" charset="0"/>
              </a:rPr>
              <a:t>ENCARGADO DE LOGISTICA </a:t>
            </a:r>
          </a:p>
          <a:p>
            <a:pPr algn="ctr">
              <a:defRPr/>
            </a:pPr>
            <a:r>
              <a:rPr lang="es-ES_tradnl" sz="700" b="0" dirty="0">
                <a:latin typeface="Arial Narrow" pitchFamily="34" charset="0"/>
              </a:rPr>
              <a:t>Y OPERACIÓN</a:t>
            </a:r>
          </a:p>
          <a:p>
            <a:pPr algn="ctr">
              <a:defRPr/>
            </a:pPr>
            <a:r>
              <a:rPr lang="es-MX" sz="700" b="0" dirty="0">
                <a:latin typeface="Arial Narrow" pitchFamily="34" charset="0"/>
              </a:rPr>
              <a:t>PR02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FDF93C5-E3B2-498E-A46B-D68230B50635}"/>
              </a:ext>
            </a:extLst>
          </p:cNvPr>
          <p:cNvCxnSpPr/>
          <p:nvPr/>
        </p:nvCxnSpPr>
        <p:spPr>
          <a:xfrm>
            <a:off x="8239248" y="1924523"/>
            <a:ext cx="0" cy="2873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AutoShape 51">
            <a:extLst>
              <a:ext uri="{FF2B5EF4-FFF2-40B4-BE49-F238E27FC236}">
                <a16:creationId xmlns:a16="http://schemas.microsoft.com/office/drawing/2014/main" id="{61ADF498-7E92-4960-9093-7CFE50544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2320" y="2056385"/>
            <a:ext cx="1564421" cy="51872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ES" sz="800" b="0" dirty="0">
                <a:latin typeface="Arial Narrow" pitchFamily="34" charset="0"/>
              </a:rPr>
              <a:t>ROSALIO NAVARRO RUIZ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PROYECTOS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Y CONVENIOS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2" name="AutoShape 115">
            <a:extLst>
              <a:ext uri="{FF2B5EF4-FFF2-40B4-BE49-F238E27FC236}">
                <a16:creationId xmlns:a16="http://schemas.microsoft.com/office/drawing/2014/main" id="{96486A60-31A2-4136-90AD-A39C72CD0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551" y="1244440"/>
            <a:ext cx="1724788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HUMBERTO ALONSO GOMEZ VIZCARRA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DIRECTOR OPERATIVO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7" name="Line 148">
            <a:extLst>
              <a:ext uri="{FF2B5EF4-FFF2-40B4-BE49-F238E27FC236}">
                <a16:creationId xmlns:a16="http://schemas.microsoft.com/office/drawing/2014/main" id="{59F1F423-92B5-4751-9E3C-F93444EEC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84198" y="4810234"/>
            <a:ext cx="19227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76" name="AutoShape 56">
            <a:extLst>
              <a:ext uri="{FF2B5EF4-FFF2-40B4-BE49-F238E27FC236}">
                <a16:creationId xmlns:a16="http://schemas.microsoft.com/office/drawing/2014/main" id="{1BEA6CF8-7774-4302-AF71-D47E9703D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970" y="4647375"/>
            <a:ext cx="1614843" cy="41228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MIGUEL ANGEL ALMANZA MOYA 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AUXILIAR ADMINISTRATIVO "B"" 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9" name="AutoShape 15">
            <a:extLst>
              <a:ext uri="{FF2B5EF4-FFF2-40B4-BE49-F238E27FC236}">
                <a16:creationId xmlns:a16="http://schemas.microsoft.com/office/drawing/2014/main" id="{68817A9E-0503-4B9E-A268-C5297BC77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5668" y="9845"/>
            <a:ext cx="2165157" cy="5943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12F86768-24CA-4E16-B93A-02A246251CAC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30776" y="2854563"/>
            <a:ext cx="2047776" cy="187695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AutoShape 124">
            <a:extLst>
              <a:ext uri="{FF2B5EF4-FFF2-40B4-BE49-F238E27FC236}">
                <a16:creationId xmlns:a16="http://schemas.microsoft.com/office/drawing/2014/main" id="{B661E6AF-D3D8-467F-BC91-8B8EB0AC9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3699" y="3812289"/>
            <a:ext cx="1535113" cy="4901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GERARDO VAZQUEZ TORRES</a:t>
            </a:r>
          </a:p>
          <a:p>
            <a:pPr algn="ctr">
              <a:defRPr/>
            </a:pPr>
            <a:r>
              <a:rPr lang="es-ES" sz="800" b="0" dirty="0">
                <a:latin typeface="Arial Narrow" pitchFamily="34" charset="0"/>
              </a:rPr>
              <a:t>AUXILIAR DE MANTENIMIENTO "B“</a:t>
            </a:r>
          </a:p>
          <a:p>
            <a:pPr algn="ctr">
              <a:defRPr/>
            </a:pPr>
            <a:r>
              <a:rPr lang="es-MX" sz="800" b="0" dirty="0">
                <a:latin typeface="Arial Narrow" pitchFamily="34" charset="0"/>
              </a:rPr>
              <a:t>S007</a:t>
            </a:r>
          </a:p>
        </p:txBody>
      </p:sp>
      <p:sp>
        <p:nvSpPr>
          <p:cNvPr id="121" name="AutoShape 118">
            <a:extLst>
              <a:ext uri="{FF2B5EF4-FFF2-40B4-BE49-F238E27FC236}">
                <a16:creationId xmlns:a16="http://schemas.microsoft.com/office/drawing/2014/main" id="{CA13C1A2-850F-4895-AED1-642D142E9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698" y="2061718"/>
            <a:ext cx="1731963" cy="5092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JUAN ANTONIO IBARRA DIMAS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OPERATIVA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REGION SURESTE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MM08 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7019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38 Conector recto"/>
          <p:cNvCxnSpPr>
            <a:cxnSpLocks/>
          </p:cNvCxnSpPr>
          <p:nvPr/>
        </p:nvCxnSpPr>
        <p:spPr>
          <a:xfrm>
            <a:off x="4593200" y="1321832"/>
            <a:ext cx="0" cy="40100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117" name="AutoShape 16"/>
          <p:cNvSpPr>
            <a:spLocks noChangeArrowheads="1"/>
          </p:cNvSpPr>
          <p:nvPr/>
        </p:nvSpPr>
        <p:spPr bwMode="auto">
          <a:xfrm>
            <a:off x="3664857" y="1685194"/>
            <a:ext cx="1868525" cy="57467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DIRECCION REGIONAL LAGUNA</a:t>
            </a:r>
          </a:p>
        </p:txBody>
      </p:sp>
      <p:sp>
        <p:nvSpPr>
          <p:cNvPr id="29" name="AutoShape 26"/>
          <p:cNvSpPr>
            <a:spLocks noChangeArrowheads="1"/>
          </p:cNvSpPr>
          <p:nvPr/>
        </p:nvSpPr>
        <p:spPr bwMode="auto">
          <a:xfrm>
            <a:off x="7093148" y="4506766"/>
            <a:ext cx="1511300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EVERARDO FACIO  LOPEZ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DEPARTAMENTO JURÍDICO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MM07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7124" name="AutoShape 22"/>
          <p:cNvSpPr>
            <a:spLocks noChangeArrowheads="1"/>
          </p:cNvSpPr>
          <p:nvPr/>
        </p:nvSpPr>
        <p:spPr bwMode="auto">
          <a:xfrm>
            <a:off x="628809" y="4536860"/>
            <a:ext cx="1446733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CESAREO MONTALVO GONZALEZ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UNIDAD DE INVESTIGACION Y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ASUNTOS ESPECIALES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MM04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7111" name="AutoShape 25"/>
          <p:cNvSpPr>
            <a:spLocks noChangeArrowheads="1"/>
          </p:cNvSpPr>
          <p:nvPr/>
        </p:nvSpPr>
        <p:spPr bwMode="auto">
          <a:xfrm>
            <a:off x="2718925" y="5466074"/>
            <a:ext cx="1459210" cy="50323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CLAUDIA J. SOTO RODRIGUEZ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SECRETARIA DE DIRECTOR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AD01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7" name="AutoShape 21"/>
          <p:cNvSpPr>
            <a:spLocks noChangeArrowheads="1"/>
          </p:cNvSpPr>
          <p:nvPr/>
        </p:nvSpPr>
        <p:spPr bwMode="auto">
          <a:xfrm>
            <a:off x="3491880" y="928752"/>
            <a:ext cx="2214990" cy="576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MSS00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7093148" y="3711480"/>
            <a:ext cx="1484495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JESUS ROBERTO ZUÑIGA SANCHEZ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UNIDAD DE POLITICAS PUBLICAS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>
            <a:off x="616332" y="3699191"/>
            <a:ext cx="1459210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JOSE LUIS ESTRADA AYUP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UNIDAD INTERINSTITUCIONAL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MM01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3" name="AutoShape 26">
            <a:extLst>
              <a:ext uri="{FF2B5EF4-FFF2-40B4-BE49-F238E27FC236}">
                <a16:creationId xmlns:a16="http://schemas.microsoft.com/office/drawing/2014/main" id="{BAB58272-9B3A-47C3-A536-E0747B28C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450" y="5464348"/>
            <a:ext cx="1459210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JUANA MARIA BERNAL CANDELAS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INTENDENTE “A"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SM02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7122" name="AutoShape 27"/>
          <p:cNvSpPr>
            <a:spLocks noChangeArrowheads="1"/>
          </p:cNvSpPr>
          <p:nvPr/>
        </p:nvSpPr>
        <p:spPr bwMode="auto">
          <a:xfrm>
            <a:off x="3664856" y="2483783"/>
            <a:ext cx="1868519" cy="56073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RAUL WONG AMARO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ENLACE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REGIÓN LAGUNA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2DA471A-6E24-4E29-9E82-DBE2AAC38C04}"/>
              </a:ext>
            </a:extLst>
          </p:cNvPr>
          <p:cNvCxnSpPr/>
          <p:nvPr/>
        </p:nvCxnSpPr>
        <p:spPr>
          <a:xfrm>
            <a:off x="3427573" y="3554020"/>
            <a:ext cx="0" cy="361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0DD0F429-E785-4856-BC51-A782572F98DB}"/>
              </a:ext>
            </a:extLst>
          </p:cNvPr>
          <p:cNvCxnSpPr/>
          <p:nvPr/>
        </p:nvCxnSpPr>
        <p:spPr>
          <a:xfrm>
            <a:off x="5551926" y="3554020"/>
            <a:ext cx="0" cy="361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126" name="AutoShape 24"/>
          <p:cNvSpPr>
            <a:spLocks noChangeArrowheads="1"/>
          </p:cNvSpPr>
          <p:nvPr/>
        </p:nvSpPr>
        <p:spPr bwMode="auto">
          <a:xfrm>
            <a:off x="4832953" y="3700917"/>
            <a:ext cx="1517931" cy="52915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750" b="0" dirty="0">
                <a:latin typeface="Arial Narrow" pitchFamily="34" charset="0"/>
              </a:rPr>
              <a:t>VICTOR MANUEL RODRIGUEZ TORRES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UNIDAD DE REGULARIZACIÓN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MM03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23" name="AutoShape 3">
            <a:extLst>
              <a:ext uri="{FF2B5EF4-FFF2-40B4-BE49-F238E27FC236}">
                <a16:creationId xmlns:a16="http://schemas.microsoft.com/office/drawing/2014/main" id="{7CFAA0C7-0DEE-41E7-8F76-2FD675CDB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5440" y="3714485"/>
            <a:ext cx="1547388" cy="48794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PEDRO ALMARAZ AGUILAR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DIRECCION DE AREA</a:t>
            </a:r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MM01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5020A28F-5049-4B37-BD9B-532989424162}"/>
              </a:ext>
            </a:extLst>
          </p:cNvPr>
          <p:cNvCxnSpPr>
            <a:stCxn id="26" idx="0"/>
            <a:endCxn id="25" idx="0"/>
          </p:cNvCxnSpPr>
          <p:nvPr/>
        </p:nvCxnSpPr>
        <p:spPr>
          <a:xfrm rot="16200000" flipH="1">
            <a:off x="4584521" y="460606"/>
            <a:ext cx="12289" cy="6489459"/>
          </a:xfrm>
          <a:prstGeom prst="bentConnector3">
            <a:avLst>
              <a:gd name="adj1" fmla="val -125455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155D33F3-BB49-4B33-8255-B009530A0443}"/>
              </a:ext>
            </a:extLst>
          </p:cNvPr>
          <p:cNvCxnSpPr>
            <a:stCxn id="47124" idx="0"/>
            <a:endCxn id="29" idx="0"/>
          </p:cNvCxnSpPr>
          <p:nvPr/>
        </p:nvCxnSpPr>
        <p:spPr>
          <a:xfrm rot="5400000" flipH="1" flipV="1">
            <a:off x="4585440" y="1273502"/>
            <a:ext cx="30094" cy="6496622"/>
          </a:xfrm>
          <a:prstGeom prst="bentConnector3">
            <a:avLst>
              <a:gd name="adj1" fmla="val 43564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BF9AC6A8-99D8-4CBD-A5E5-84EE9C778BBF}"/>
              </a:ext>
            </a:extLst>
          </p:cNvPr>
          <p:cNvCxnSpPr>
            <a:stCxn id="47111" idx="0"/>
            <a:endCxn id="33" idx="0"/>
          </p:cNvCxnSpPr>
          <p:nvPr/>
        </p:nvCxnSpPr>
        <p:spPr>
          <a:xfrm rot="5400000" flipH="1" flipV="1">
            <a:off x="4487429" y="4425449"/>
            <a:ext cx="1726" cy="2079525"/>
          </a:xfrm>
          <a:prstGeom prst="bentConnector3">
            <a:avLst>
              <a:gd name="adj1" fmla="val 780017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97EEE61F-8A30-433C-B102-826F3EB609CA}"/>
              </a:ext>
            </a:extLst>
          </p:cNvPr>
          <p:cNvCxnSpPr>
            <a:cxnSpLocks/>
          </p:cNvCxnSpPr>
          <p:nvPr/>
        </p:nvCxnSpPr>
        <p:spPr>
          <a:xfrm>
            <a:off x="3416940" y="4414457"/>
            <a:ext cx="0" cy="323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823CCBA6-88D6-4C96-A530-747A85BA9D35}"/>
              </a:ext>
            </a:extLst>
          </p:cNvPr>
          <p:cNvCxnSpPr>
            <a:cxnSpLocks/>
          </p:cNvCxnSpPr>
          <p:nvPr/>
        </p:nvCxnSpPr>
        <p:spPr>
          <a:xfrm>
            <a:off x="5562559" y="4414457"/>
            <a:ext cx="0" cy="3236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24">
            <a:extLst>
              <a:ext uri="{FF2B5EF4-FFF2-40B4-BE49-F238E27FC236}">
                <a16:creationId xmlns:a16="http://schemas.microsoft.com/office/drawing/2014/main" id="{82097D21-D7FF-493F-8E89-8490497CE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954" y="4547148"/>
            <a:ext cx="1459210" cy="51260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HECTOR ENRIQUE RIVERA VALDES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UNIDAD DE ENLACE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4" name="AutoShape 26">
            <a:extLst>
              <a:ext uri="{FF2B5EF4-FFF2-40B4-BE49-F238E27FC236}">
                <a16:creationId xmlns:a16="http://schemas.microsoft.com/office/drawing/2014/main" id="{DCF9FBF3-5273-44F4-8022-33AA19DE2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1953" y="4547148"/>
            <a:ext cx="1459210" cy="50323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JESUS SALAZAR MORALES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DEPARTAMENTO DE ATENCIÓN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Y MEDIACIÓN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MM08 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32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 rot="5400000">
            <a:off x="4179885" y="2535231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32" name="AutoShape 21"/>
          <p:cNvSpPr>
            <a:spLocks noChangeArrowheads="1"/>
          </p:cNvSpPr>
          <p:nvPr/>
        </p:nvSpPr>
        <p:spPr bwMode="auto">
          <a:xfrm>
            <a:off x="3441138" y="1500174"/>
            <a:ext cx="2224831" cy="7143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MSS00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" name="AutoShape 21">
            <a:extLst>
              <a:ext uri="{FF2B5EF4-FFF2-40B4-BE49-F238E27FC236}">
                <a16:creationId xmlns:a16="http://schemas.microsoft.com/office/drawing/2014/main" id="{30E7C7ED-B06F-4C02-990D-962D89A3B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062" y="2796040"/>
            <a:ext cx="1892415" cy="6329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JEANNE MARGARET SNYDELAAR HARDWICKE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DIRECCION REGIONAL CENTRO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MMS01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6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 rot="5400000">
            <a:off x="4179885" y="2535231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32" name="AutoShape 21"/>
          <p:cNvSpPr>
            <a:spLocks noChangeArrowheads="1"/>
          </p:cNvSpPr>
          <p:nvPr/>
        </p:nvSpPr>
        <p:spPr bwMode="auto">
          <a:xfrm>
            <a:off x="3419873" y="1500174"/>
            <a:ext cx="2304255" cy="7143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MSS00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8134" name="AutoShape 20"/>
          <p:cNvSpPr>
            <a:spLocks noChangeArrowheads="1"/>
          </p:cNvSpPr>
          <p:nvPr/>
        </p:nvSpPr>
        <p:spPr bwMode="auto">
          <a:xfrm>
            <a:off x="3643313" y="2571750"/>
            <a:ext cx="1857381" cy="642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JUAN NASIP HARB  KARAM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COORDINACION DE LA SECRETARIA  DE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GOBIERNO PARA LA REGION CENTRO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MM01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65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>
            <a:endCxn id="7" idx="0"/>
          </p:cNvCxnSpPr>
          <p:nvPr/>
        </p:nvCxnSpPr>
        <p:spPr>
          <a:xfrm>
            <a:off x="4573588" y="2143116"/>
            <a:ext cx="7114" cy="14350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132" name="AutoShape 21"/>
          <p:cNvSpPr>
            <a:spLocks noChangeArrowheads="1"/>
          </p:cNvSpPr>
          <p:nvPr/>
        </p:nvSpPr>
        <p:spPr bwMode="auto">
          <a:xfrm>
            <a:off x="3416649" y="1500174"/>
            <a:ext cx="2368854" cy="7143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SECRETARÍA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MSS00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8" name="AutoShape 20"/>
          <p:cNvSpPr>
            <a:spLocks noChangeArrowheads="1"/>
          </p:cNvSpPr>
          <p:nvPr/>
        </p:nvSpPr>
        <p:spPr bwMode="auto">
          <a:xfrm>
            <a:off x="3624263" y="2642046"/>
            <a:ext cx="1910878" cy="642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ELEAZAR VILLARREAL WILLARS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DIRECCION REGIONAL CARBONIFERA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3625263" y="3578150"/>
            <a:ext cx="1910878" cy="642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MAURO MARTINEZ JUAREZ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AUXILIAR ADMINISTRATIVO”A”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TE01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822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3">
            <a:extLst>
              <a:ext uri="{FF2B5EF4-FFF2-40B4-BE49-F238E27FC236}">
                <a16:creationId xmlns:a16="http://schemas.microsoft.com/office/drawing/2014/main" id="{5841AD1D-7CF4-45BB-A496-14BDDCC16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3" y="3770079"/>
            <a:ext cx="1692852" cy="53138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CINTHIA LIZETH SUAREZ OLVERA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SECRETARIA “E”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SO08-3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3" name="AutoShape 3">
            <a:extLst>
              <a:ext uri="{FF2B5EF4-FFF2-40B4-BE49-F238E27FC236}">
                <a16:creationId xmlns:a16="http://schemas.microsoft.com/office/drawing/2014/main" id="{6A1FB851-8969-4785-BF03-0192481C0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2" y="5093049"/>
            <a:ext cx="1692852" cy="55402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JUAN ERNESTO HERRERA VASQUEZ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4" name="AutoShape 3">
            <a:extLst>
              <a:ext uri="{FF2B5EF4-FFF2-40B4-BE49-F238E27FC236}">
                <a16:creationId xmlns:a16="http://schemas.microsoft.com/office/drawing/2014/main" id="{B4D8415B-95A1-4FBB-BC7C-7E387F0A4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110" y="3768767"/>
            <a:ext cx="1703840" cy="55533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GABRIELA GUADALUPE NAVA PADILLA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COORDINADOR </a:t>
            </a:r>
            <a:r>
              <a:rPr lang="es-MX" sz="750" b="0" dirty="0">
                <a:latin typeface="Arial Narrow" pitchFamily="34" charset="0"/>
              </a:rPr>
              <a:t>DE JEFES</a:t>
            </a:r>
            <a:r>
              <a:rPr lang="es-MX" sz="800" b="0" dirty="0">
                <a:latin typeface="Arial Narrow" pitchFamily="34" charset="0"/>
              </a:rPr>
              <a:t> DE PROYECTOS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3" name="Conector: angular 12">
            <a:extLst>
              <a:ext uri="{FF2B5EF4-FFF2-40B4-BE49-F238E27FC236}">
                <a16:creationId xmlns:a16="http://schemas.microsoft.com/office/drawing/2014/main" id="{B887A344-531F-4ECD-913C-7E346D4105CF}"/>
              </a:ext>
            </a:extLst>
          </p:cNvPr>
          <p:cNvCxnSpPr>
            <a:stCxn id="24" idx="2"/>
            <a:endCxn id="33" idx="3"/>
          </p:cNvCxnSpPr>
          <p:nvPr/>
        </p:nvCxnSpPr>
        <p:spPr>
          <a:xfrm rot="5400000">
            <a:off x="849799" y="4448565"/>
            <a:ext cx="1780290" cy="62699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3AE901CA-202B-4244-A092-859B7D510898}"/>
              </a:ext>
            </a:extLst>
          </p:cNvPr>
          <p:cNvCxnSpPr>
            <a:stCxn id="25" idx="3"/>
          </p:cNvCxnSpPr>
          <p:nvPr/>
        </p:nvCxnSpPr>
        <p:spPr>
          <a:xfrm>
            <a:off x="1716645" y="4035769"/>
            <a:ext cx="3350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1B8B5277-A618-4B45-83C2-DAA7D204C86A}"/>
              </a:ext>
            </a:extLst>
          </p:cNvPr>
          <p:cNvCxnSpPr/>
          <p:nvPr/>
        </p:nvCxnSpPr>
        <p:spPr>
          <a:xfrm>
            <a:off x="1642031" y="4726664"/>
            <a:ext cx="3350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AutoShape 3">
            <a:extLst>
              <a:ext uri="{FF2B5EF4-FFF2-40B4-BE49-F238E27FC236}">
                <a16:creationId xmlns:a16="http://schemas.microsoft.com/office/drawing/2014/main" id="{31BD90EB-6022-47DD-93E8-14DF2CDF0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9" y="3770079"/>
            <a:ext cx="1692852" cy="55402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MARIA CONCEPCION NUÑEZ SANCHEZ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SECRETARIA “E”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SO08-5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9" name="AutoShape 3">
            <a:extLst>
              <a:ext uri="{FF2B5EF4-FFF2-40B4-BE49-F238E27FC236}">
                <a16:creationId xmlns:a16="http://schemas.microsoft.com/office/drawing/2014/main" id="{7A58B8CD-74D1-46C7-BEEB-07EEB8E0C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9" y="4435781"/>
            <a:ext cx="1692852" cy="55450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RODRIGO MORENO BERNAL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ANALISTA ADMINISTRATIVO "C“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" name="AutoShape 3">
            <a:extLst>
              <a:ext uri="{FF2B5EF4-FFF2-40B4-BE49-F238E27FC236}">
                <a16:creationId xmlns:a16="http://schemas.microsoft.com/office/drawing/2014/main" id="{8BB46D73-6EB6-4629-A444-E93E65144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3" y="4426962"/>
            <a:ext cx="1692852" cy="554507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IVANN ALEJANDRO HERRERA IBARRA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E797183F-4255-466C-9CE2-EAD28B624692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2655995" y="4990288"/>
            <a:ext cx="0" cy="280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utoShape 3">
            <a:extLst>
              <a:ext uri="{FF2B5EF4-FFF2-40B4-BE49-F238E27FC236}">
                <a16:creationId xmlns:a16="http://schemas.microsoft.com/office/drawing/2014/main" id="{76595353-D465-4363-9A8D-C76215B27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9" y="5093049"/>
            <a:ext cx="1692852" cy="55402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RAUL DANIEL NEIRA HERNANDEZ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COORDINADOR </a:t>
            </a:r>
            <a:r>
              <a:rPr lang="es-MX" sz="750" b="0" dirty="0">
                <a:latin typeface="Arial Narrow" pitchFamily="34" charset="0"/>
              </a:rPr>
              <a:t>DE JEFES </a:t>
            </a:r>
            <a:r>
              <a:rPr lang="es-MX" sz="800" b="0" dirty="0">
                <a:latin typeface="Arial Narrow" pitchFamily="34" charset="0"/>
              </a:rPr>
              <a:t>DE PROYECTOS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4" name="Conector: angular 53">
            <a:extLst>
              <a:ext uri="{FF2B5EF4-FFF2-40B4-BE49-F238E27FC236}">
                <a16:creationId xmlns:a16="http://schemas.microsoft.com/office/drawing/2014/main" id="{ECC0153A-F6E1-4D92-BF44-6B151F4A8743}"/>
              </a:ext>
            </a:extLst>
          </p:cNvPr>
          <p:cNvCxnSpPr>
            <a:cxnSpLocks/>
            <a:stCxn id="41" idx="1"/>
            <a:endCxn id="44" idx="0"/>
          </p:cNvCxnSpPr>
          <p:nvPr/>
        </p:nvCxnSpPr>
        <p:spPr>
          <a:xfrm rot="10800000" flipH="1">
            <a:off x="3637876" y="3768767"/>
            <a:ext cx="4635153" cy="1593790"/>
          </a:xfrm>
          <a:prstGeom prst="bentConnector4">
            <a:avLst>
              <a:gd name="adj1" fmla="val -803"/>
              <a:gd name="adj2" fmla="val 10567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5F199F7E-CA99-40DF-9D3F-37EAF5BC8FE6}"/>
              </a:ext>
            </a:extLst>
          </p:cNvPr>
          <p:cNvCxnSpPr>
            <a:cxnSpLocks/>
          </p:cNvCxnSpPr>
          <p:nvPr/>
        </p:nvCxnSpPr>
        <p:spPr>
          <a:xfrm>
            <a:off x="6390315" y="3563108"/>
            <a:ext cx="0" cy="2868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AutoShape 3">
            <a:extLst>
              <a:ext uri="{FF2B5EF4-FFF2-40B4-BE49-F238E27FC236}">
                <a16:creationId xmlns:a16="http://schemas.microsoft.com/office/drawing/2014/main" id="{8699D760-1DAA-4379-A564-20DB28D8A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5315" y="3763816"/>
            <a:ext cx="1808956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750" b="0" dirty="0">
                <a:latin typeface="Arial Narrow" pitchFamily="34" charset="0"/>
              </a:rPr>
              <a:t>BRENDA ALEJANDRINA BARRERA GONZALEZ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COORDINADOR DE JEFES DE PROYECTOS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34" name="Conector recto 48133">
            <a:extLst>
              <a:ext uri="{FF2B5EF4-FFF2-40B4-BE49-F238E27FC236}">
                <a16:creationId xmlns:a16="http://schemas.microsoft.com/office/drawing/2014/main" id="{79B158D4-EF0F-42F5-A92B-68ACD61866A6}"/>
              </a:ext>
            </a:extLst>
          </p:cNvPr>
          <p:cNvCxnSpPr>
            <a:cxnSpLocks/>
          </p:cNvCxnSpPr>
          <p:nvPr/>
        </p:nvCxnSpPr>
        <p:spPr>
          <a:xfrm flipV="1">
            <a:off x="3597796" y="4145882"/>
            <a:ext cx="243107" cy="43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38" name="Conector recto 48137">
            <a:extLst>
              <a:ext uri="{FF2B5EF4-FFF2-40B4-BE49-F238E27FC236}">
                <a16:creationId xmlns:a16="http://schemas.microsoft.com/office/drawing/2014/main" id="{5755BCEB-B14A-47BA-941C-6EE470EA1949}"/>
              </a:ext>
            </a:extLst>
          </p:cNvPr>
          <p:cNvCxnSpPr/>
          <p:nvPr/>
        </p:nvCxnSpPr>
        <p:spPr>
          <a:xfrm>
            <a:off x="4551601" y="4341400"/>
            <a:ext cx="0" cy="2008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AutoShape 3">
            <a:extLst>
              <a:ext uri="{FF2B5EF4-FFF2-40B4-BE49-F238E27FC236}">
                <a16:creationId xmlns:a16="http://schemas.microsoft.com/office/drawing/2014/main" id="{F18DC367-A9E7-4EA4-90FB-B808686B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421" y="3774861"/>
            <a:ext cx="1790300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LUCIA ALEJANDRA  FIERRO PEREZ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JUICIOS LABORALES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42" name="Conector: angular 48141">
            <a:extLst>
              <a:ext uri="{FF2B5EF4-FFF2-40B4-BE49-F238E27FC236}">
                <a16:creationId xmlns:a16="http://schemas.microsoft.com/office/drawing/2014/main" id="{DBE09DCA-5692-4346-A1E4-8A75A71C23D9}"/>
              </a:ext>
            </a:extLst>
          </p:cNvPr>
          <p:cNvCxnSpPr>
            <a:cxnSpLocks/>
            <a:stCxn id="40" idx="2"/>
            <a:endCxn id="50" idx="1"/>
          </p:cNvCxnSpPr>
          <p:nvPr/>
        </p:nvCxnSpPr>
        <p:spPr>
          <a:xfrm rot="5400000">
            <a:off x="5458197" y="4408677"/>
            <a:ext cx="1026174" cy="857019"/>
          </a:xfrm>
          <a:prstGeom prst="bentConnector4">
            <a:avLst>
              <a:gd name="adj1" fmla="val 8417"/>
              <a:gd name="adj2" fmla="val 10806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46" name="Conector recto 48145">
            <a:extLst>
              <a:ext uri="{FF2B5EF4-FFF2-40B4-BE49-F238E27FC236}">
                <a16:creationId xmlns:a16="http://schemas.microsoft.com/office/drawing/2014/main" id="{D2C025F4-5B79-495F-9FB0-2D5C0DD47BC4}"/>
              </a:ext>
            </a:extLst>
          </p:cNvPr>
          <p:cNvCxnSpPr/>
          <p:nvPr/>
        </p:nvCxnSpPr>
        <p:spPr>
          <a:xfrm>
            <a:off x="7389837" y="5315604"/>
            <a:ext cx="3084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9A59C40D-AD1B-430C-B536-E170F2EADCD5}"/>
              </a:ext>
            </a:extLst>
          </p:cNvPr>
          <p:cNvCxnSpPr/>
          <p:nvPr/>
        </p:nvCxnSpPr>
        <p:spPr>
          <a:xfrm>
            <a:off x="7389021" y="4677057"/>
            <a:ext cx="3084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91F187AE-6FCA-4AB8-A6C7-5EB7CA1426E8}"/>
              </a:ext>
            </a:extLst>
          </p:cNvPr>
          <p:cNvCxnSpPr/>
          <p:nvPr/>
        </p:nvCxnSpPr>
        <p:spPr>
          <a:xfrm>
            <a:off x="5479529" y="4718481"/>
            <a:ext cx="3084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48" name="Conector: angular 48147">
            <a:extLst>
              <a:ext uri="{FF2B5EF4-FFF2-40B4-BE49-F238E27FC236}">
                <a16:creationId xmlns:a16="http://schemas.microsoft.com/office/drawing/2014/main" id="{85F4D794-0282-48FC-98F9-E9632C3C73EE}"/>
              </a:ext>
            </a:extLst>
          </p:cNvPr>
          <p:cNvCxnSpPr>
            <a:stCxn id="44" idx="2"/>
          </p:cNvCxnSpPr>
          <p:nvPr/>
        </p:nvCxnSpPr>
        <p:spPr>
          <a:xfrm rot="5400000">
            <a:off x="7055738" y="4693081"/>
            <a:ext cx="1586275" cy="848310"/>
          </a:xfrm>
          <a:prstGeom prst="bentConnector4">
            <a:avLst>
              <a:gd name="adj1" fmla="val 2781"/>
              <a:gd name="adj2" fmla="val 10449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AutoShape 3">
            <a:extLst>
              <a:ext uri="{FF2B5EF4-FFF2-40B4-BE49-F238E27FC236}">
                <a16:creationId xmlns:a16="http://schemas.microsoft.com/office/drawing/2014/main" id="{236CA9E4-8BC5-405A-A51A-83E54B5B3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1110" y="4417488"/>
            <a:ext cx="1703840" cy="55533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750" b="0" dirty="0">
                <a:latin typeface="Arial Narrow" pitchFamily="34" charset="0"/>
              </a:rPr>
              <a:t>GUADALUPE HARLEMNCIU MIRELES VALDES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COORDINADOR </a:t>
            </a:r>
            <a:r>
              <a:rPr lang="es-MX" sz="750" b="0" dirty="0">
                <a:latin typeface="Arial Narrow" pitchFamily="34" charset="0"/>
              </a:rPr>
              <a:t>DE JEFES </a:t>
            </a:r>
            <a:r>
              <a:rPr lang="es-MX" sz="800" b="0" dirty="0">
                <a:latin typeface="Arial Narrow" pitchFamily="34" charset="0"/>
              </a:rPr>
              <a:t>DE PROYECTOS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56" name="Conector recto 48155">
            <a:extLst>
              <a:ext uri="{FF2B5EF4-FFF2-40B4-BE49-F238E27FC236}">
                <a16:creationId xmlns:a16="http://schemas.microsoft.com/office/drawing/2014/main" id="{1E7FF119-C752-4679-ABDA-C59D4F055AB6}"/>
              </a:ext>
            </a:extLst>
          </p:cNvPr>
          <p:cNvCxnSpPr/>
          <p:nvPr/>
        </p:nvCxnSpPr>
        <p:spPr>
          <a:xfrm>
            <a:off x="4427984" y="678517"/>
            <a:ext cx="0" cy="2586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utoShape 3">
            <a:extLst>
              <a:ext uri="{FF2B5EF4-FFF2-40B4-BE49-F238E27FC236}">
                <a16:creationId xmlns:a16="http://schemas.microsoft.com/office/drawing/2014/main" id="{B433595B-A123-42C7-9D91-85666CADD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960176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CARLOS ALBERTO ESTRADA FLORES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CONSEJERIA JURIDICA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MST01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8132" name="AutoShape 21"/>
          <p:cNvSpPr>
            <a:spLocks noChangeArrowheads="1"/>
          </p:cNvSpPr>
          <p:nvPr/>
        </p:nvSpPr>
        <p:spPr bwMode="auto">
          <a:xfrm>
            <a:off x="3347864" y="82701"/>
            <a:ext cx="2160240" cy="7143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MSS00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F6D0573C-E054-4C62-9890-1CF80D2698F8}"/>
              </a:ext>
            </a:extLst>
          </p:cNvPr>
          <p:cNvCxnSpPr/>
          <p:nvPr/>
        </p:nvCxnSpPr>
        <p:spPr>
          <a:xfrm>
            <a:off x="4420570" y="2155289"/>
            <a:ext cx="15507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AutoShape 3">
            <a:extLst>
              <a:ext uri="{FF2B5EF4-FFF2-40B4-BE49-F238E27FC236}">
                <a16:creationId xmlns:a16="http://schemas.microsoft.com/office/drawing/2014/main" id="{BC4680B6-011F-4B96-BB73-4A923F0CB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2120" y="1830645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KARINA CERDA REYNA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320D31BC-70DF-40F3-B7A0-A5807DF22007}"/>
              </a:ext>
            </a:extLst>
          </p:cNvPr>
          <p:cNvCxnSpPr/>
          <p:nvPr/>
        </p:nvCxnSpPr>
        <p:spPr>
          <a:xfrm>
            <a:off x="2675045" y="3270805"/>
            <a:ext cx="28553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3">
            <a:extLst>
              <a:ext uri="{FF2B5EF4-FFF2-40B4-BE49-F238E27FC236}">
                <a16:creationId xmlns:a16="http://schemas.microsoft.com/office/drawing/2014/main" id="{AA76A7AE-3E02-4198-A144-6FD68D6D8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068" y="2940481"/>
            <a:ext cx="1894450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MARCO ANTONIO SANCHEZ BRIONES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TECNICA CONSULTIVA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Y DE TRAMITES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6" name="AutoShape 3">
            <a:extLst>
              <a:ext uri="{FF2B5EF4-FFF2-40B4-BE49-F238E27FC236}">
                <a16:creationId xmlns:a16="http://schemas.microsoft.com/office/drawing/2014/main" id="{F1FF1251-97B2-4F5D-BAB2-EB9DE4A18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5784" y="2950006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JOSE GUADALUPE PEREZ TORRES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ASUNTOS CONSTITUCIONALES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MMS04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5" name="AutoShape 3">
            <a:extLst>
              <a:ext uri="{FF2B5EF4-FFF2-40B4-BE49-F238E27FC236}">
                <a16:creationId xmlns:a16="http://schemas.microsoft.com/office/drawing/2014/main" id="{4958AD87-12DF-4709-8E97-B2FB3C436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0829" y="4447785"/>
            <a:ext cx="1757278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JORGE ARIEL GARZA AGUIRRE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ANALISTA JURIDICO “A”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PR03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0" name="AutoShape 3">
            <a:extLst>
              <a:ext uri="{FF2B5EF4-FFF2-40B4-BE49-F238E27FC236}">
                <a16:creationId xmlns:a16="http://schemas.microsoft.com/office/drawing/2014/main" id="{30693DA0-4F53-4F47-96EA-E0D1C8F89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2774" y="5071005"/>
            <a:ext cx="1786804" cy="558536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MARIA GUADALUPE GALLEGOS RIVERA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3" name="AutoShape 3">
            <a:extLst>
              <a:ext uri="{FF2B5EF4-FFF2-40B4-BE49-F238E27FC236}">
                <a16:creationId xmlns:a16="http://schemas.microsoft.com/office/drawing/2014/main" id="{6724BB00-E8A8-47EC-8AA8-06AED60D0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589" y="5605086"/>
            <a:ext cx="1706880" cy="55533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MONICA CECILIA RODRIGUEZ VASQUEZ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5" name="AutoShape 3">
            <a:extLst>
              <a:ext uri="{FF2B5EF4-FFF2-40B4-BE49-F238E27FC236}">
                <a16:creationId xmlns:a16="http://schemas.microsoft.com/office/drawing/2014/main" id="{D171FD37-D864-4FBF-AAAE-96976C3D7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4720" y="5037097"/>
            <a:ext cx="1700974" cy="519571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GREGORIO JAVIER MENDOZA CALZADA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ANALISTA JURIDICO “A”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PR03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9" name="AutoShape 3">
            <a:extLst>
              <a:ext uri="{FF2B5EF4-FFF2-40B4-BE49-F238E27FC236}">
                <a16:creationId xmlns:a16="http://schemas.microsoft.com/office/drawing/2014/main" id="{7DAE6A9C-C352-436F-8BCA-CC711E00B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5421" y="4472185"/>
            <a:ext cx="1790300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COCHISSE FREYSSINIER Y DAVILA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JEFE DE OFICINA "A“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AD01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1" name="AutoShape 3">
            <a:extLst>
              <a:ext uri="{FF2B5EF4-FFF2-40B4-BE49-F238E27FC236}">
                <a16:creationId xmlns:a16="http://schemas.microsoft.com/office/drawing/2014/main" id="{88CAB07C-A302-4BB8-B8ED-A6E934178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877" y="5082415"/>
            <a:ext cx="1797844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JAVIER GARCIA QUINTANA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JEFE DEL DEPARTAMENTO DE SISTEMAS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MM08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19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>
            <a:extLst>
              <a:ext uri="{FF2B5EF4-FFF2-40B4-BE49-F238E27FC236}">
                <a16:creationId xmlns:a16="http://schemas.microsoft.com/office/drawing/2014/main" id="{60D60806-A44C-4FCE-878E-6B4E99E14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2" y="1781472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ARIEL ALEJANDRO CARDENAS LOPEZ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PROYECTOS NORMATIVOS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MMS04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0" name="AutoShape 3">
            <a:extLst>
              <a:ext uri="{FF2B5EF4-FFF2-40B4-BE49-F238E27FC236}">
                <a16:creationId xmlns:a16="http://schemas.microsoft.com/office/drawing/2014/main" id="{12AF3615-004D-412F-A897-BE9E4585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940" y="1775445"/>
            <a:ext cx="1810480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JUAN ANTONIO VELAZQUEZ PEREZ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DE ARCHIVO Y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DOCUMENTACION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2" name="AutoShape 3">
            <a:extLst>
              <a:ext uri="{FF2B5EF4-FFF2-40B4-BE49-F238E27FC236}">
                <a16:creationId xmlns:a16="http://schemas.microsoft.com/office/drawing/2014/main" id="{71BB22BD-E408-4C37-AFE6-A8D152744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940" y="3990227"/>
            <a:ext cx="1810480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ALMA DELIA ALDAPE RODRIGUEZ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F54703EB-8EDC-40F6-852D-59A4BCB78AA8}"/>
              </a:ext>
            </a:extLst>
          </p:cNvPr>
          <p:cNvCxnSpPr>
            <a:stCxn id="22" idx="0"/>
            <a:endCxn id="40" idx="0"/>
          </p:cNvCxnSpPr>
          <p:nvPr/>
        </p:nvCxnSpPr>
        <p:spPr>
          <a:xfrm rot="5400000" flipH="1" flipV="1">
            <a:off x="4597751" y="-1529956"/>
            <a:ext cx="6027" cy="6616831"/>
          </a:xfrm>
          <a:prstGeom prst="bentConnector3">
            <a:avLst>
              <a:gd name="adj1" fmla="val 389293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5687371-D16B-4BE7-838A-13A0C3B14872}"/>
              </a:ext>
            </a:extLst>
          </p:cNvPr>
          <p:cNvCxnSpPr/>
          <p:nvPr/>
        </p:nvCxnSpPr>
        <p:spPr>
          <a:xfrm>
            <a:off x="4514850" y="623317"/>
            <a:ext cx="0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AutoShape 3">
            <a:extLst>
              <a:ext uri="{FF2B5EF4-FFF2-40B4-BE49-F238E27FC236}">
                <a16:creationId xmlns:a16="http://schemas.microsoft.com/office/drawing/2014/main" id="{804ED128-B743-4D07-8543-FBBA8197C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406077"/>
            <a:ext cx="1884368" cy="64928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CARLOS ALBERTO ESTRADA FLORES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CONSEJERIA JURIDICA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MST01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5D15065A-8BA9-4858-B8A1-14EE9C6DB770}"/>
              </a:ext>
            </a:extLst>
          </p:cNvPr>
          <p:cNvCxnSpPr>
            <a:cxnSpLocks/>
            <a:stCxn id="22" idx="2"/>
            <a:endCxn id="34" idx="1"/>
          </p:cNvCxnSpPr>
          <p:nvPr/>
        </p:nvCxnSpPr>
        <p:spPr>
          <a:xfrm rot="5400000">
            <a:off x="-853341" y="3618650"/>
            <a:ext cx="3387994" cy="903387"/>
          </a:xfrm>
          <a:prstGeom prst="bentConnector4">
            <a:avLst>
              <a:gd name="adj1" fmla="val 5969"/>
              <a:gd name="adj2" fmla="val 11159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78A0F3AE-AEB1-4257-840C-009E4139B59E}"/>
              </a:ext>
            </a:extLst>
          </p:cNvPr>
          <p:cNvCxnSpPr>
            <a:cxnSpLocks/>
          </p:cNvCxnSpPr>
          <p:nvPr/>
        </p:nvCxnSpPr>
        <p:spPr>
          <a:xfrm>
            <a:off x="283865" y="2927573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21E43BE7-CE1D-458F-AD1E-FD65735B412E}"/>
              </a:ext>
            </a:extLst>
          </p:cNvPr>
          <p:cNvCxnSpPr>
            <a:cxnSpLocks/>
          </p:cNvCxnSpPr>
          <p:nvPr/>
        </p:nvCxnSpPr>
        <p:spPr>
          <a:xfrm>
            <a:off x="289620" y="4381210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3">
            <a:extLst>
              <a:ext uri="{FF2B5EF4-FFF2-40B4-BE49-F238E27FC236}">
                <a16:creationId xmlns:a16="http://schemas.microsoft.com/office/drawing/2014/main" id="{C55590D4-FF42-490B-A1B7-5185EEB31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2" y="4079701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MARYCARMEN RODRIGUEZ GUTIERREZ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LEGISLATIVA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BF7BDDE-3085-4D79-82BD-E87530EB5A6E}"/>
              </a:ext>
            </a:extLst>
          </p:cNvPr>
          <p:cNvCxnSpPr>
            <a:cxnSpLocks/>
          </p:cNvCxnSpPr>
          <p:nvPr/>
        </p:nvCxnSpPr>
        <p:spPr>
          <a:xfrm>
            <a:off x="4283968" y="2999581"/>
            <a:ext cx="8056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utoShape 3">
            <a:extLst>
              <a:ext uri="{FF2B5EF4-FFF2-40B4-BE49-F238E27FC236}">
                <a16:creationId xmlns:a16="http://schemas.microsoft.com/office/drawing/2014/main" id="{80977AAD-2C3A-4598-BAD1-A2AC76BFE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178" y="2686467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LUCILA MARTHA RANGEL ZERTUCHE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PROCEDIMIENTOS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ADMINISTRATIVOS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MM02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8" name="AutoShape 3">
            <a:extLst>
              <a:ext uri="{FF2B5EF4-FFF2-40B4-BE49-F238E27FC236}">
                <a16:creationId xmlns:a16="http://schemas.microsoft.com/office/drawing/2014/main" id="{1E8C3288-B7A9-4DD4-9078-98DB67037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5833" y="4146908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JOEL EDUARDO SALAZAR GAONA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RESPONSABLE DE PROGRAMAS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AD01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2" name="AutoShape 3">
            <a:extLst>
              <a:ext uri="{FF2B5EF4-FFF2-40B4-BE49-F238E27FC236}">
                <a16:creationId xmlns:a16="http://schemas.microsoft.com/office/drawing/2014/main" id="{8A42246D-85EE-4DE2-BBBE-0A5FE8011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5" y="2686469"/>
            <a:ext cx="1806774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HECTOR RAYMUNDO VALDES FLORES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ENLACE ENTRE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DEPENDENCIAS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31" name="Conector: angular 48130">
            <a:extLst>
              <a:ext uri="{FF2B5EF4-FFF2-40B4-BE49-F238E27FC236}">
                <a16:creationId xmlns:a16="http://schemas.microsoft.com/office/drawing/2014/main" id="{49AD9A46-DD29-41D4-BB9C-D095BAA0474D}"/>
              </a:ext>
            </a:extLst>
          </p:cNvPr>
          <p:cNvCxnSpPr>
            <a:cxnSpLocks/>
            <a:stCxn id="33" idx="2"/>
            <a:endCxn id="46" idx="1"/>
          </p:cNvCxnSpPr>
          <p:nvPr/>
        </p:nvCxnSpPr>
        <p:spPr>
          <a:xfrm rot="5400000">
            <a:off x="2080229" y="3719706"/>
            <a:ext cx="1769902" cy="865154"/>
          </a:xfrm>
          <a:prstGeom prst="bentConnector4">
            <a:avLst>
              <a:gd name="adj1" fmla="val 4549"/>
              <a:gd name="adj2" fmla="val 10798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140" name="Conector recto 48139">
            <a:extLst>
              <a:ext uri="{FF2B5EF4-FFF2-40B4-BE49-F238E27FC236}">
                <a16:creationId xmlns:a16="http://schemas.microsoft.com/office/drawing/2014/main" id="{CB16A256-D630-4986-8999-C532006B5485}"/>
              </a:ext>
            </a:extLst>
          </p:cNvPr>
          <p:cNvCxnSpPr/>
          <p:nvPr/>
        </p:nvCxnSpPr>
        <p:spPr>
          <a:xfrm>
            <a:off x="2467588" y="3681964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AutoShape 3">
            <a:extLst>
              <a:ext uri="{FF2B5EF4-FFF2-40B4-BE49-F238E27FC236}">
                <a16:creationId xmlns:a16="http://schemas.microsoft.com/office/drawing/2014/main" id="{8D1ADE6A-E347-48B0-9F3C-C4B32675D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178" y="3407777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GENARO BANDA LUNA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ASUNTOS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CONTENCIOSOS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8142" name="Conector: angular 48141">
            <a:extLst>
              <a:ext uri="{FF2B5EF4-FFF2-40B4-BE49-F238E27FC236}">
                <a16:creationId xmlns:a16="http://schemas.microsoft.com/office/drawing/2014/main" id="{64650287-6F73-4D6C-A711-9C909E20D8E7}"/>
              </a:ext>
            </a:extLst>
          </p:cNvPr>
          <p:cNvCxnSpPr>
            <a:stCxn id="40" idx="2"/>
            <a:endCxn id="42" idx="1"/>
          </p:cNvCxnSpPr>
          <p:nvPr/>
        </p:nvCxnSpPr>
        <p:spPr>
          <a:xfrm rot="5400000">
            <a:off x="6497552" y="2875363"/>
            <a:ext cx="1918017" cy="905240"/>
          </a:xfrm>
          <a:prstGeom prst="bentConnector4">
            <a:avLst>
              <a:gd name="adj1" fmla="val 17434"/>
              <a:gd name="adj2" fmla="val 10841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905DAE2A-C6ED-40CA-9544-B1FF895622E1}"/>
              </a:ext>
            </a:extLst>
          </p:cNvPr>
          <p:cNvCxnSpPr/>
          <p:nvPr/>
        </p:nvCxnSpPr>
        <p:spPr>
          <a:xfrm>
            <a:off x="6931874" y="352244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AutoShape 3">
            <a:extLst>
              <a:ext uri="{FF2B5EF4-FFF2-40B4-BE49-F238E27FC236}">
                <a16:creationId xmlns:a16="http://schemas.microsoft.com/office/drawing/2014/main" id="{01EBDEE0-78D6-4D43-A481-2EF791D6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3940" y="3204409"/>
            <a:ext cx="1810480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MARCO ANTONIO CARDENAS CORONADO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TECNICO ADMINISTRATIVO “A”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SO12-3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E8C06116-B5A5-45D4-8949-E670C240DD9A}"/>
              </a:ext>
            </a:extLst>
          </p:cNvPr>
          <p:cNvCxnSpPr>
            <a:cxnSpLocks/>
          </p:cNvCxnSpPr>
          <p:nvPr/>
        </p:nvCxnSpPr>
        <p:spPr>
          <a:xfrm>
            <a:off x="297401" y="3660355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AutoShape 3">
            <a:extLst>
              <a:ext uri="{FF2B5EF4-FFF2-40B4-BE49-F238E27FC236}">
                <a16:creationId xmlns:a16="http://schemas.microsoft.com/office/drawing/2014/main" id="{D15BB54A-0747-4840-95EE-F47095B7B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857" y="2687166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ELSA PATRICIA GOMEZ FLORES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INVESTIGACIONES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JURIDICAS Y LEGISLATIVAS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3" name="AutoShape 3">
            <a:extLst>
              <a:ext uri="{FF2B5EF4-FFF2-40B4-BE49-F238E27FC236}">
                <a16:creationId xmlns:a16="http://schemas.microsoft.com/office/drawing/2014/main" id="{EB958A17-B369-45E4-97F4-CF7A4534C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867" y="3392893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OSCAR ALONSO MARTINEZ SERNA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ESTUDIOS Y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PROYECTOS NORMATIVOS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4" name="AutoShape 3">
            <a:extLst>
              <a:ext uri="{FF2B5EF4-FFF2-40B4-BE49-F238E27FC236}">
                <a16:creationId xmlns:a16="http://schemas.microsoft.com/office/drawing/2014/main" id="{D099F40D-BCFC-4FA1-B7E8-D433A94D2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2" y="5466903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EPRAINK DANIEL SALAZAR HERRERA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COORDINADOR DE JEFES DE PROYECTOS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A83E52B7-487A-4699-BA05-9DD85D3F5664}"/>
              </a:ext>
            </a:extLst>
          </p:cNvPr>
          <p:cNvCxnSpPr>
            <a:cxnSpLocks/>
          </p:cNvCxnSpPr>
          <p:nvPr/>
        </p:nvCxnSpPr>
        <p:spPr>
          <a:xfrm>
            <a:off x="285428" y="5096197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AutoShape 3">
            <a:extLst>
              <a:ext uri="{FF2B5EF4-FFF2-40B4-BE49-F238E27FC236}">
                <a16:creationId xmlns:a16="http://schemas.microsoft.com/office/drawing/2014/main" id="{5F126189-F81B-45BE-AD7B-EFBB63A05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962" y="4800021"/>
            <a:ext cx="1806774" cy="594874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DANIELI AYALA ESQUIVEL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COORDINADOR DE JEFES DE PROYECTOS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F7950B2B-15C3-45CC-96B9-344349C31B16}"/>
              </a:ext>
            </a:extLst>
          </p:cNvPr>
          <p:cNvCxnSpPr>
            <a:cxnSpLocks/>
          </p:cNvCxnSpPr>
          <p:nvPr/>
        </p:nvCxnSpPr>
        <p:spPr>
          <a:xfrm>
            <a:off x="4503018" y="2256199"/>
            <a:ext cx="3054" cy="34373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AutoShape 3">
            <a:extLst>
              <a:ext uri="{FF2B5EF4-FFF2-40B4-BE49-F238E27FC236}">
                <a16:creationId xmlns:a16="http://schemas.microsoft.com/office/drawing/2014/main" id="{2FB0D2D5-68F0-4DA5-A723-C43FCD959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192" y="1781472"/>
            <a:ext cx="1811388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VICTOR GUMARO HERNANDEZ IBARRA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ASUNTOS CONTENCIOSOS Y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PROCEDIMIENTOS ADMINISTRATIVOS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MMS02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8C506632-2FFB-4552-B1C0-7E2136B0F4B9}"/>
              </a:ext>
            </a:extLst>
          </p:cNvPr>
          <p:cNvCxnSpPr/>
          <p:nvPr/>
        </p:nvCxnSpPr>
        <p:spPr>
          <a:xfrm>
            <a:off x="4282426" y="5693533"/>
            <a:ext cx="6475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utoShape 3">
            <a:extLst>
              <a:ext uri="{FF2B5EF4-FFF2-40B4-BE49-F238E27FC236}">
                <a16:creationId xmlns:a16="http://schemas.microsoft.com/office/drawing/2014/main" id="{5ACE5A23-816A-4D94-8E84-0C47F1D4E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957" y="5430387"/>
            <a:ext cx="1806774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GLORIA MAGDALENA ZUÑIGA SAUCEDO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SECRETARIA “D”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SO10-3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id="{28367530-1D2D-4180-B4CE-837BE04DE4DE}"/>
              </a:ext>
            </a:extLst>
          </p:cNvPr>
          <p:cNvCxnSpPr>
            <a:cxnSpLocks/>
            <a:stCxn id="32" idx="2"/>
            <a:endCxn id="38" idx="1"/>
          </p:cNvCxnSpPr>
          <p:nvPr/>
        </p:nvCxnSpPr>
        <p:spPr>
          <a:xfrm rot="5400000">
            <a:off x="4668620" y="3414548"/>
            <a:ext cx="1170007" cy="875579"/>
          </a:xfrm>
          <a:prstGeom prst="bentConnector4">
            <a:avLst>
              <a:gd name="adj1" fmla="val 7466"/>
              <a:gd name="adj2" fmla="val 1130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8907059F-B1E6-4707-A753-32AF579D8308}"/>
              </a:ext>
            </a:extLst>
          </p:cNvPr>
          <p:cNvCxnSpPr/>
          <p:nvPr/>
        </p:nvCxnSpPr>
        <p:spPr>
          <a:xfrm>
            <a:off x="4701526" y="3706130"/>
            <a:ext cx="3804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AutoShape 3">
            <a:extLst>
              <a:ext uri="{FF2B5EF4-FFF2-40B4-BE49-F238E27FC236}">
                <a16:creationId xmlns:a16="http://schemas.microsoft.com/office/drawing/2014/main" id="{6EA43869-21AE-4B25-9E78-85608E672D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5" y="3409365"/>
            <a:ext cx="1806774" cy="59353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JESUS RODOLFO NARRO GARZA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SUBDIRECCION DE PROCEDIMIENTOS Y 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TRAMITES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MM06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4" name="AutoShape 13">
            <a:extLst>
              <a:ext uri="{FF2B5EF4-FFF2-40B4-BE49-F238E27FC236}">
                <a16:creationId xmlns:a16="http://schemas.microsoft.com/office/drawing/2014/main" id="{BFE049D0-6343-4D2D-98E7-EFCDDB011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024" y="5429043"/>
            <a:ext cx="1804987" cy="5914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OLGA LIDIA GAONA VAZQUEZ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SECRETARIA “A”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SO14</a:t>
            </a:r>
          </a:p>
        </p:txBody>
      </p:sp>
      <p:sp>
        <p:nvSpPr>
          <p:cNvPr id="46" name="AutoShape 3">
            <a:extLst>
              <a:ext uri="{FF2B5EF4-FFF2-40B4-BE49-F238E27FC236}">
                <a16:creationId xmlns:a16="http://schemas.microsoft.com/office/drawing/2014/main" id="{4CBCDBBF-D9CB-472B-880F-D758667D5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603" y="4746801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ANTERO ALVARADO FARIAS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TRAMITES Y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SERVICIOS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4F6546A3-B61F-474D-9CB4-273EC88641C8}"/>
              </a:ext>
            </a:extLst>
          </p:cNvPr>
          <p:cNvCxnSpPr>
            <a:cxnSpLocks/>
          </p:cNvCxnSpPr>
          <p:nvPr/>
        </p:nvCxnSpPr>
        <p:spPr>
          <a:xfrm>
            <a:off x="2478957" y="4377138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utoShape 3">
            <a:extLst>
              <a:ext uri="{FF2B5EF4-FFF2-40B4-BE49-F238E27FC236}">
                <a16:creationId xmlns:a16="http://schemas.microsoft.com/office/drawing/2014/main" id="{7E353EF5-3856-4D8A-995F-5DBAE23BE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2178" y="4114088"/>
            <a:ext cx="1751157" cy="580865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MARIA MAGDALENA HERNANDEZ NUNCIO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PROCEDIMIENTOS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ADMINISTRATIVOS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MM04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32A158D1-EA43-4848-B6AA-F09F16695DFE}"/>
              </a:ext>
            </a:extLst>
          </p:cNvPr>
          <p:cNvCxnSpPr>
            <a:cxnSpLocks/>
          </p:cNvCxnSpPr>
          <p:nvPr/>
        </p:nvCxnSpPr>
        <p:spPr>
          <a:xfrm>
            <a:off x="4514850" y="5093639"/>
            <a:ext cx="4150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AutoShape 3">
            <a:extLst>
              <a:ext uri="{FF2B5EF4-FFF2-40B4-BE49-F238E27FC236}">
                <a16:creationId xmlns:a16="http://schemas.microsoft.com/office/drawing/2014/main" id="{B888598D-74D4-4B96-8BD5-0F6C6B62A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367" y="4813498"/>
            <a:ext cx="1790300" cy="56028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VANESSA ALEJANDRA MUÑOZ FLORES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JEFE DE OFICINA "A“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AD01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pic>
        <p:nvPicPr>
          <p:cNvPr id="55" name="Imagen 54">
            <a:extLst>
              <a:ext uri="{FF2B5EF4-FFF2-40B4-BE49-F238E27FC236}">
                <a16:creationId xmlns:a16="http://schemas.microsoft.com/office/drawing/2014/main" id="{0B8F523B-4536-4C22-A4C2-D3F0EFEC90B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3" t="35087" r="6665" b="28897"/>
          <a:stretch/>
        </p:blipFill>
        <p:spPr>
          <a:xfrm>
            <a:off x="7028775" y="6308654"/>
            <a:ext cx="2096219" cy="55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17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0" name="Line 156"/>
          <p:cNvSpPr>
            <a:spLocks noChangeShapeType="1"/>
          </p:cNvSpPr>
          <p:nvPr/>
        </p:nvSpPr>
        <p:spPr bwMode="auto">
          <a:xfrm>
            <a:off x="5349006" y="40779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cxnSp>
        <p:nvCxnSpPr>
          <p:cNvPr id="65" name="64 Conector recto"/>
          <p:cNvCxnSpPr/>
          <p:nvPr/>
        </p:nvCxnSpPr>
        <p:spPr>
          <a:xfrm>
            <a:off x="2113667" y="4971117"/>
            <a:ext cx="173" cy="41736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6876256" y="4078351"/>
            <a:ext cx="0" cy="1963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ector: angular 13"/>
          <p:cNvCxnSpPr/>
          <p:nvPr/>
        </p:nvCxnSpPr>
        <p:spPr>
          <a:xfrm rot="5400000" flipH="1" flipV="1">
            <a:off x="4605353" y="429149"/>
            <a:ext cx="10495" cy="7567049"/>
          </a:xfrm>
          <a:prstGeom prst="bentConnector3">
            <a:avLst>
              <a:gd name="adj1" fmla="val 137060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Line 156"/>
          <p:cNvSpPr>
            <a:spLocks noChangeShapeType="1"/>
          </p:cNvSpPr>
          <p:nvPr/>
        </p:nvSpPr>
        <p:spPr bwMode="auto">
          <a:xfrm>
            <a:off x="3835891" y="407707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89" name="Line 156"/>
          <p:cNvSpPr>
            <a:spLocks noChangeShapeType="1"/>
          </p:cNvSpPr>
          <p:nvPr/>
        </p:nvSpPr>
        <p:spPr bwMode="auto">
          <a:xfrm>
            <a:off x="2317241" y="407707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66" name="AutoShape 14"/>
          <p:cNvSpPr>
            <a:spLocks noChangeArrowheads="1"/>
          </p:cNvSpPr>
          <p:nvPr/>
        </p:nvSpPr>
        <p:spPr bwMode="auto">
          <a:xfrm>
            <a:off x="6164885" y="4212674"/>
            <a:ext cx="1428759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MA. TERESA ROMO VASQUEZ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 SECRETARIA “D”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SO10-5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6" name="AutoShape 27"/>
          <p:cNvSpPr>
            <a:spLocks noChangeArrowheads="1"/>
          </p:cNvSpPr>
          <p:nvPr/>
        </p:nvSpPr>
        <p:spPr bwMode="auto">
          <a:xfrm>
            <a:off x="1648286" y="4224453"/>
            <a:ext cx="1350943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LILIANA BLANCO MONTES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“A”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SO16 </a:t>
            </a:r>
          </a:p>
        </p:txBody>
      </p:sp>
      <p:cxnSp>
        <p:nvCxnSpPr>
          <p:cNvPr id="18" name="Conector recto 17"/>
          <p:cNvCxnSpPr>
            <a:cxnSpLocks/>
          </p:cNvCxnSpPr>
          <p:nvPr/>
        </p:nvCxnSpPr>
        <p:spPr>
          <a:xfrm>
            <a:off x="4603899" y="907644"/>
            <a:ext cx="0" cy="4062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72" name="AutoShape 20"/>
          <p:cNvSpPr>
            <a:spLocks noChangeArrowheads="1"/>
          </p:cNvSpPr>
          <p:nvPr/>
        </p:nvSpPr>
        <p:spPr bwMode="auto">
          <a:xfrm>
            <a:off x="3827463" y="571480"/>
            <a:ext cx="1608137" cy="5492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JUAN MANUEL SOSA FERRER</a:t>
            </a:r>
          </a:p>
          <a:p>
            <a:pPr algn="ctr"/>
            <a:r>
              <a:rPr lang="es-ES" sz="800" b="0" dirty="0">
                <a:solidFill>
                  <a:srgbClr val="000000"/>
                </a:solidFill>
                <a:latin typeface="Arial Narrow" pitchFamily="34" charset="0"/>
              </a:rPr>
              <a:t> JEFATURA DE OFICINA  </a:t>
            </a:r>
          </a:p>
          <a:p>
            <a:pPr algn="ctr"/>
            <a:r>
              <a:rPr lang="es-MX" sz="800" b="0" dirty="0">
                <a:solidFill>
                  <a:srgbClr val="000000"/>
                </a:solidFill>
                <a:latin typeface="Arial Narrow" pitchFamily="34" charset="0"/>
              </a:rPr>
              <a:t>MMS02</a:t>
            </a:r>
            <a:endParaRPr lang="es-ES" sz="800" b="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182" name="AutoShape 22"/>
          <p:cNvSpPr>
            <a:spLocks noChangeArrowheads="1"/>
          </p:cNvSpPr>
          <p:nvPr/>
        </p:nvSpPr>
        <p:spPr bwMode="auto">
          <a:xfrm>
            <a:off x="1547664" y="5111285"/>
            <a:ext cx="1422413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LETICIA RAMIREZ GALLEGOS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RECEPCIONISTA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2" name="AutoShape 14">
            <a:extLst>
              <a:ext uri="{FF2B5EF4-FFF2-40B4-BE49-F238E27FC236}">
                <a16:creationId xmlns:a16="http://schemas.microsoft.com/office/drawing/2014/main" id="{E5A46559-297B-4947-8A71-8684F17D3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253" y="4218604"/>
            <a:ext cx="1463102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HILDA ELENA FLORES CONTRERAS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AUXILIAR DE ANALISTA " A" 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SO12-3</a:t>
            </a:r>
          </a:p>
        </p:txBody>
      </p:sp>
      <p:sp>
        <p:nvSpPr>
          <p:cNvPr id="7176" name="AutoShape 17"/>
          <p:cNvSpPr>
            <a:spLocks noChangeArrowheads="1"/>
          </p:cNvSpPr>
          <p:nvPr/>
        </p:nvSpPr>
        <p:spPr bwMode="auto">
          <a:xfrm>
            <a:off x="7715546" y="4205773"/>
            <a:ext cx="1359623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ANA LUCIA 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RODRIGUEZ MARTINEZ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SECRETARIA “E”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SO08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" name="Conector: angular 4">
            <a:extLst>
              <a:ext uri="{FF2B5EF4-FFF2-40B4-BE49-F238E27FC236}">
                <a16:creationId xmlns:a16="http://schemas.microsoft.com/office/drawing/2014/main" id="{99FD5142-40C5-453E-A409-B3FF96FF6F8E}"/>
              </a:ext>
            </a:extLst>
          </p:cNvPr>
          <p:cNvCxnSpPr>
            <a:cxnSpLocks/>
            <a:endCxn id="72" idx="0"/>
          </p:cNvCxnSpPr>
          <p:nvPr/>
        </p:nvCxnSpPr>
        <p:spPr>
          <a:xfrm flipV="1">
            <a:off x="854985" y="5102714"/>
            <a:ext cx="7571079" cy="42028"/>
          </a:xfrm>
          <a:prstGeom prst="bentConnector4">
            <a:avLst>
              <a:gd name="adj1" fmla="val 50"/>
              <a:gd name="adj2" fmla="val 41728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68130F76-CADE-4B2F-B576-EE5B85A8AE8F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6253297" y="2121115"/>
            <a:ext cx="1776" cy="11075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AutoShape 27"/>
          <p:cNvSpPr>
            <a:spLocks noChangeArrowheads="1"/>
          </p:cNvSpPr>
          <p:nvPr/>
        </p:nvSpPr>
        <p:spPr bwMode="auto">
          <a:xfrm>
            <a:off x="5546908" y="2348153"/>
            <a:ext cx="142876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PEDRO JAVIER ESPINOSA MEDINA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SEGUIMIENTO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Y EVALUACION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" sz="800" b="0" dirty="0">
                <a:latin typeface="Arial Narrow" pitchFamily="34" charset="0"/>
              </a:rPr>
              <a:t>MM02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45" name="AutoShape 28">
            <a:extLst>
              <a:ext uri="{FF2B5EF4-FFF2-40B4-BE49-F238E27FC236}">
                <a16:creationId xmlns:a16="http://schemas.microsoft.com/office/drawing/2014/main" id="{FB47DD04-73C0-4C24-9D3D-5A46B3FEB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8622" y="4218990"/>
            <a:ext cx="1428760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JUANA VAZQUEZ TORRES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“A”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SO16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9" name="AutoShape 28">
            <a:extLst>
              <a:ext uri="{FF2B5EF4-FFF2-40B4-BE49-F238E27FC236}">
                <a16:creationId xmlns:a16="http://schemas.microsoft.com/office/drawing/2014/main" id="{FAFAFCEB-BA80-46B4-B676-E82749383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69" y="4231502"/>
            <a:ext cx="1352942" cy="48435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ALICIA KARINA DE VALLE HERRERA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“A”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SO16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3" name="AutoShape 27">
            <a:extLst>
              <a:ext uri="{FF2B5EF4-FFF2-40B4-BE49-F238E27FC236}">
                <a16:creationId xmlns:a16="http://schemas.microsoft.com/office/drawing/2014/main" id="{0E79661B-0934-4AFC-9E3F-B9FE54970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1249" y="3228642"/>
            <a:ext cx="1407648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750" b="0" dirty="0">
              <a:latin typeface="Arial Narrow" pitchFamily="34" charset="0"/>
            </a:endParaRPr>
          </a:p>
          <a:p>
            <a:pPr algn="ctr"/>
            <a:r>
              <a:rPr lang="es-MX" sz="750" b="0" dirty="0">
                <a:latin typeface="Arial Narrow" pitchFamily="34" charset="0"/>
              </a:rPr>
              <a:t>JOSE DAVID RUIZ FUENTES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SUBDIRECCION DE CONTROL</a:t>
            </a:r>
          </a:p>
          <a:p>
            <a:pPr algn="ctr"/>
            <a:r>
              <a:rPr lang="es-MX" sz="750" b="0" dirty="0">
                <a:latin typeface="Arial Narrow" pitchFamily="34" charset="0"/>
              </a:rPr>
              <a:t> Y SEGUIMIENTO</a:t>
            </a:r>
          </a:p>
          <a:p>
            <a:pPr algn="ctr"/>
            <a:r>
              <a:rPr lang="es-ES_tradnl" sz="750" b="0" dirty="0">
                <a:latin typeface="Arial Narrow" pitchFamily="34" charset="0"/>
              </a:rPr>
              <a:t>MM05</a:t>
            </a:r>
          </a:p>
          <a:p>
            <a:pPr algn="ctr"/>
            <a:endParaRPr lang="es-ES_tradnl" sz="750" b="0" dirty="0">
              <a:latin typeface="Arial Narrow" pitchFamily="34" charset="0"/>
            </a:endParaRPr>
          </a:p>
        </p:txBody>
      </p:sp>
      <p:cxnSp>
        <p:nvCxnSpPr>
          <p:cNvPr id="51" name="57 Conector recto">
            <a:extLst>
              <a:ext uri="{FF2B5EF4-FFF2-40B4-BE49-F238E27FC236}">
                <a16:creationId xmlns:a16="http://schemas.microsoft.com/office/drawing/2014/main" id="{AE7E5201-331E-4D29-88C4-4CFE010E894B}"/>
              </a:ext>
            </a:extLst>
          </p:cNvPr>
          <p:cNvCxnSpPr/>
          <p:nvPr/>
        </p:nvCxnSpPr>
        <p:spPr>
          <a:xfrm>
            <a:off x="5435923" y="4977705"/>
            <a:ext cx="173" cy="41736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AutoShape 27">
            <a:extLst>
              <a:ext uri="{FF2B5EF4-FFF2-40B4-BE49-F238E27FC236}">
                <a16:creationId xmlns:a16="http://schemas.microsoft.com/office/drawing/2014/main" id="{EFF6FCD0-EE37-49F1-AFB2-6682B7B61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48" y="2337957"/>
            <a:ext cx="142876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JULIAN MONTOYA DE LA FUENTE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AREA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" sz="800" b="0" dirty="0">
                <a:latin typeface="Arial Narrow" pitchFamily="34" charset="0"/>
              </a:rPr>
              <a:t>MM01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7199" name="AutoShape 14"/>
          <p:cNvSpPr>
            <a:spLocks noChangeArrowheads="1"/>
          </p:cNvSpPr>
          <p:nvPr/>
        </p:nvSpPr>
        <p:spPr bwMode="auto">
          <a:xfrm>
            <a:off x="28321" y="5116047"/>
            <a:ext cx="1350944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EVA MARIA RONQUILLO SAENZ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RECEPCIONISTA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SO08</a:t>
            </a:r>
          </a:p>
        </p:txBody>
      </p:sp>
      <p:sp>
        <p:nvSpPr>
          <p:cNvPr id="68" name="AutoShape 17"/>
          <p:cNvSpPr>
            <a:spLocks noChangeArrowheads="1"/>
          </p:cNvSpPr>
          <p:nvPr/>
        </p:nvSpPr>
        <p:spPr bwMode="auto">
          <a:xfrm>
            <a:off x="1531646" y="3225051"/>
            <a:ext cx="1488428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JESUS I RODRIGUEZ MANCILLAS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ANALISTA DE SISTEMAS “A”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PR03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6BB5BC7D-0CBB-47AB-BA89-C2E75955163F}"/>
              </a:ext>
            </a:extLst>
          </p:cNvPr>
          <p:cNvCxnSpPr>
            <a:cxnSpLocks/>
            <a:stCxn id="52" idx="0"/>
            <a:endCxn id="69" idx="0"/>
          </p:cNvCxnSpPr>
          <p:nvPr/>
        </p:nvCxnSpPr>
        <p:spPr>
          <a:xfrm rot="5400000" flipH="1" flipV="1">
            <a:off x="4630427" y="-1430298"/>
            <a:ext cx="6357" cy="7530155"/>
          </a:xfrm>
          <a:prstGeom prst="bentConnector3">
            <a:avLst>
              <a:gd name="adj1" fmla="val 369603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AutoShape 27"/>
          <p:cNvSpPr>
            <a:spLocks noChangeArrowheads="1"/>
          </p:cNvSpPr>
          <p:nvPr/>
        </p:nvSpPr>
        <p:spPr bwMode="auto">
          <a:xfrm>
            <a:off x="7655409" y="2331600"/>
            <a:ext cx="1486548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JUAN FCO. PADILLA COVARRUBIAS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DE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COMUNICACIÓN SOCIAL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MM02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07620E87-2E79-4A32-BC3E-B577FCE8C4E1}"/>
              </a:ext>
            </a:extLst>
          </p:cNvPr>
          <p:cNvCxnSpPr/>
          <p:nvPr/>
        </p:nvCxnSpPr>
        <p:spPr>
          <a:xfrm>
            <a:off x="3806659" y="2114944"/>
            <a:ext cx="0" cy="4514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AutoShape 27">
            <a:extLst>
              <a:ext uri="{FF2B5EF4-FFF2-40B4-BE49-F238E27FC236}">
                <a16:creationId xmlns:a16="http://schemas.microsoft.com/office/drawing/2014/main" id="{5801938E-E6A1-4BE8-80AD-86E83B396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3240" y="2337957"/>
            <a:ext cx="142876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OSCAR FLORES LUGO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AREA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" sz="800" b="0" dirty="0">
                <a:latin typeface="Arial Narrow" pitchFamily="34" charset="0"/>
              </a:rPr>
              <a:t>MM02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3467C19C-5A04-4FEC-8950-48429A9611F8}"/>
              </a:ext>
            </a:extLst>
          </p:cNvPr>
          <p:cNvCxnSpPr/>
          <p:nvPr/>
        </p:nvCxnSpPr>
        <p:spPr>
          <a:xfrm>
            <a:off x="2347445" y="2115074"/>
            <a:ext cx="0" cy="4514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AutoShape 27">
            <a:extLst>
              <a:ext uri="{FF2B5EF4-FFF2-40B4-BE49-F238E27FC236}">
                <a16:creationId xmlns:a16="http://schemas.microsoft.com/office/drawing/2014/main" id="{B91FBC88-7FF0-4F3C-9243-17B1DAA7C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0981" y="2333241"/>
            <a:ext cx="142876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ENRIQUE ANGUIANO VALDES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AREA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" sz="800" b="0" dirty="0">
                <a:latin typeface="Arial Narrow" pitchFamily="34" charset="0"/>
              </a:rPr>
              <a:t>MM02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72" name="AutoShape 25">
            <a:extLst>
              <a:ext uri="{FF2B5EF4-FFF2-40B4-BE49-F238E27FC236}">
                <a16:creationId xmlns:a16="http://schemas.microsoft.com/office/drawing/2014/main" id="{446261C1-B59D-4C26-87EB-E7F5F8BB8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578" y="5102714"/>
            <a:ext cx="1410972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WENDY LETICIA GARZA SOLIS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INTENDENTE “B”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SO07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5" name="57 Conector recto">
            <a:extLst>
              <a:ext uri="{FF2B5EF4-FFF2-40B4-BE49-F238E27FC236}">
                <a16:creationId xmlns:a16="http://schemas.microsoft.com/office/drawing/2014/main" id="{1E63C65D-DF40-42B8-9414-F6CBA71659F0}"/>
              </a:ext>
            </a:extLst>
          </p:cNvPr>
          <p:cNvCxnSpPr>
            <a:cxnSpLocks/>
          </p:cNvCxnSpPr>
          <p:nvPr/>
        </p:nvCxnSpPr>
        <p:spPr>
          <a:xfrm>
            <a:off x="6925347" y="4969980"/>
            <a:ext cx="173" cy="41736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83" name="AutoShape 25"/>
          <p:cNvSpPr>
            <a:spLocks noChangeArrowheads="1"/>
          </p:cNvSpPr>
          <p:nvPr/>
        </p:nvSpPr>
        <p:spPr bwMode="auto">
          <a:xfrm>
            <a:off x="6228184" y="5102714"/>
            <a:ext cx="1410972" cy="4937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LAURA MIREYA 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ALVIZO SANCHEZ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AUXILIAR DE INTENDENCIA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SO06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B0962619-DF88-4342-A6A9-87E14455D697}"/>
              </a:ext>
            </a:extLst>
          </p:cNvPr>
          <p:cNvCxnSpPr>
            <a:cxnSpLocks/>
            <a:stCxn id="68" idx="0"/>
          </p:cNvCxnSpPr>
          <p:nvPr/>
        </p:nvCxnSpPr>
        <p:spPr>
          <a:xfrm rot="5400000" flipH="1" flipV="1">
            <a:off x="3388868" y="2006671"/>
            <a:ext cx="105372" cy="2331388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1E02337A-2F95-42C0-8A06-89C3F626E4CE}"/>
              </a:ext>
            </a:extLst>
          </p:cNvPr>
          <p:cNvCxnSpPr/>
          <p:nvPr/>
        </p:nvCxnSpPr>
        <p:spPr>
          <a:xfrm>
            <a:off x="3792968" y="3114875"/>
            <a:ext cx="0" cy="237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AutoShape 17">
            <a:extLst>
              <a:ext uri="{FF2B5EF4-FFF2-40B4-BE49-F238E27FC236}">
                <a16:creationId xmlns:a16="http://schemas.microsoft.com/office/drawing/2014/main" id="{E9E90EC8-BD5F-4D86-B590-AA9CA4B8B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634" y="3224574"/>
            <a:ext cx="1405990" cy="4937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MARTIN GARCIA SALINAS 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ANALISTA DE ORGANIZACIÓN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 Y METODOS "A“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PR03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48" name="AutoShape 22">
            <a:extLst>
              <a:ext uri="{FF2B5EF4-FFF2-40B4-BE49-F238E27FC236}">
                <a16:creationId xmlns:a16="http://schemas.microsoft.com/office/drawing/2014/main" id="{E0E89D13-7A87-4BAE-AD8E-4DF65AA0B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763" y="5118838"/>
            <a:ext cx="1422413" cy="5032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SARA DOMINGUEZ OLVERA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ANALISTA DE ORGANIZACION 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Y METODOS "B"</a:t>
            </a:r>
            <a:endParaRPr lang="es-ES_tradnl" sz="7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AD02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58" name="57 Conector recto">
            <a:extLst>
              <a:ext uri="{FF2B5EF4-FFF2-40B4-BE49-F238E27FC236}">
                <a16:creationId xmlns:a16="http://schemas.microsoft.com/office/drawing/2014/main" id="{46795C6F-7293-4E03-A6BD-4BC81A5D13E4}"/>
              </a:ext>
            </a:extLst>
          </p:cNvPr>
          <p:cNvCxnSpPr/>
          <p:nvPr/>
        </p:nvCxnSpPr>
        <p:spPr>
          <a:xfrm>
            <a:off x="3828855" y="4972140"/>
            <a:ext cx="173" cy="417367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utoShape 56">
            <a:extLst>
              <a:ext uri="{FF2B5EF4-FFF2-40B4-BE49-F238E27FC236}">
                <a16:creationId xmlns:a16="http://schemas.microsoft.com/office/drawing/2014/main" id="{606D72A4-24AD-45C5-B86F-81AB193DD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0180" y="5115139"/>
            <a:ext cx="1431820" cy="5080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J. ANTONIO VALDES SILLER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AUX. DE CORRESPONDENCIA “A”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50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46 Conector recto"/>
          <p:cNvCxnSpPr>
            <a:cxnSpLocks/>
          </p:cNvCxnSpPr>
          <p:nvPr/>
        </p:nvCxnSpPr>
        <p:spPr>
          <a:xfrm>
            <a:off x="2670227" y="4175552"/>
            <a:ext cx="0" cy="39394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ector recto 2"/>
          <p:cNvCxnSpPr>
            <a:cxnSpLocks/>
          </p:cNvCxnSpPr>
          <p:nvPr/>
        </p:nvCxnSpPr>
        <p:spPr>
          <a:xfrm>
            <a:off x="4427984" y="3191856"/>
            <a:ext cx="15667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94" name="AutoShape 46"/>
          <p:cNvSpPr>
            <a:spLocks noChangeArrowheads="1"/>
          </p:cNvSpPr>
          <p:nvPr/>
        </p:nvSpPr>
        <p:spPr bwMode="auto">
          <a:xfrm>
            <a:off x="5615103" y="2906104"/>
            <a:ext cx="1369862" cy="5715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TOONANZY GAMEZ PEÑA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SECRETARIA "E“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auto">
          <a:xfrm>
            <a:off x="702411" y="4474362"/>
            <a:ext cx="1306496" cy="5914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MARIA EDUVIGES REYNA AGUIRRE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ANALISTA DE ORGANIZACION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Y METODOS “B”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AD02</a:t>
            </a:r>
            <a:endParaRPr lang="es-ES_tradnl" sz="700" b="0" dirty="0">
              <a:latin typeface="Arial Narrow" pitchFamily="34" charset="0"/>
            </a:endParaRPr>
          </a:p>
        </p:txBody>
      </p:sp>
      <p:cxnSp>
        <p:nvCxnSpPr>
          <p:cNvPr id="36" name="46 Conector recto">
            <a:extLst>
              <a:ext uri="{FF2B5EF4-FFF2-40B4-BE49-F238E27FC236}">
                <a16:creationId xmlns:a16="http://schemas.microsoft.com/office/drawing/2014/main" id="{CADA3EBD-0F4B-4965-8E4D-80529685B3D6}"/>
              </a:ext>
            </a:extLst>
          </p:cNvPr>
          <p:cNvCxnSpPr>
            <a:cxnSpLocks/>
          </p:cNvCxnSpPr>
          <p:nvPr/>
        </p:nvCxnSpPr>
        <p:spPr>
          <a:xfrm>
            <a:off x="3993513" y="4175552"/>
            <a:ext cx="0" cy="39394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46 Conector recto">
            <a:extLst>
              <a:ext uri="{FF2B5EF4-FFF2-40B4-BE49-F238E27FC236}">
                <a16:creationId xmlns:a16="http://schemas.microsoft.com/office/drawing/2014/main" id="{A61D2D13-98EC-4B7E-9763-A23AC0F76277}"/>
              </a:ext>
            </a:extLst>
          </p:cNvPr>
          <p:cNvCxnSpPr>
            <a:cxnSpLocks/>
          </p:cNvCxnSpPr>
          <p:nvPr/>
        </p:nvCxnSpPr>
        <p:spPr>
          <a:xfrm>
            <a:off x="5314727" y="4171550"/>
            <a:ext cx="0" cy="39394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4725084" y="4473541"/>
            <a:ext cx="1172536" cy="600946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700" b="0" dirty="0">
                <a:latin typeface="Arial Narrow" pitchFamily="34" charset="0"/>
              </a:rPr>
              <a:t>ANA LUISA LARA RUIZ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AUXILIAR ADMINISTRATIVO "B“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SO08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31" name="AutoShape 76"/>
          <p:cNvSpPr>
            <a:spLocks noChangeArrowheads="1"/>
          </p:cNvSpPr>
          <p:nvPr/>
        </p:nvSpPr>
        <p:spPr bwMode="auto">
          <a:xfrm>
            <a:off x="3335290" y="4478841"/>
            <a:ext cx="1316928" cy="576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CLAUDIA CONCHA ALFARO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 ANALISTA JURIDICO “A”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SO16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38" name="46 Conector recto">
            <a:extLst>
              <a:ext uri="{FF2B5EF4-FFF2-40B4-BE49-F238E27FC236}">
                <a16:creationId xmlns:a16="http://schemas.microsoft.com/office/drawing/2014/main" id="{9EB266EA-C188-44E0-8F5C-DF4FEEEE71D8}"/>
              </a:ext>
            </a:extLst>
          </p:cNvPr>
          <p:cNvCxnSpPr>
            <a:cxnSpLocks/>
          </p:cNvCxnSpPr>
          <p:nvPr/>
        </p:nvCxnSpPr>
        <p:spPr>
          <a:xfrm>
            <a:off x="6545692" y="4175552"/>
            <a:ext cx="0" cy="393944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49"/>
          <p:cNvSpPr>
            <a:spLocks noChangeArrowheads="1"/>
          </p:cNvSpPr>
          <p:nvPr/>
        </p:nvSpPr>
        <p:spPr bwMode="auto">
          <a:xfrm>
            <a:off x="7221720" y="4473541"/>
            <a:ext cx="1238712" cy="59718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LUIS A. ALVARADO FLORES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MENSAJERO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SO07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35B96F1-EB39-4BC0-82E3-19B949735E65}"/>
              </a:ext>
            </a:extLst>
          </p:cNvPr>
          <p:cNvCxnSpPr>
            <a:cxnSpLocks/>
          </p:cNvCxnSpPr>
          <p:nvPr/>
        </p:nvCxnSpPr>
        <p:spPr>
          <a:xfrm>
            <a:off x="4427984" y="1045730"/>
            <a:ext cx="0" cy="31364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11" name="AutoShape 91"/>
          <p:cNvSpPr>
            <a:spLocks noChangeArrowheads="1"/>
          </p:cNvSpPr>
          <p:nvPr/>
        </p:nvSpPr>
        <p:spPr bwMode="auto">
          <a:xfrm>
            <a:off x="3572097" y="1835440"/>
            <a:ext cx="1709092" cy="6574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JUAN FRANCISCO PAREDES FLORES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TITULAR DEL ORGANO INTERNO DE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CONTROL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MMS03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21" name="AutoShape 6">
            <a:extLst>
              <a:ext uri="{FF2B5EF4-FFF2-40B4-BE49-F238E27FC236}">
                <a16:creationId xmlns:a16="http://schemas.microsoft.com/office/drawing/2014/main" id="{542B2731-E0F8-49B7-8B88-E88675847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2098" y="652587"/>
            <a:ext cx="1709092" cy="6627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JUAN MANUEL SOSA FERRER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JEFATURA DE OFICINA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23" name="AutoShape 49">
            <a:extLst>
              <a:ext uri="{FF2B5EF4-FFF2-40B4-BE49-F238E27FC236}">
                <a16:creationId xmlns:a16="http://schemas.microsoft.com/office/drawing/2014/main" id="{662BFB48-1B99-4FFE-AE76-CBE8596DF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059" y="4485558"/>
            <a:ext cx="1238712" cy="5889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COTI ADRIANA BACA BARRENO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AUXILIAR ADMINISTRATIVO “B”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TE02</a:t>
            </a:r>
          </a:p>
        </p:txBody>
      </p:sp>
      <p:sp>
        <p:nvSpPr>
          <p:cNvPr id="28" name="AutoShape 47"/>
          <p:cNvSpPr>
            <a:spLocks noChangeArrowheads="1"/>
          </p:cNvSpPr>
          <p:nvPr/>
        </p:nvSpPr>
        <p:spPr bwMode="auto">
          <a:xfrm>
            <a:off x="5930615" y="4485558"/>
            <a:ext cx="1261789" cy="5769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JESUS ORTEGA AMAYA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AUXILIAR ADMINISTRATIVO “B”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SO08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" name="Conector: angular 4">
            <a:extLst>
              <a:ext uri="{FF2B5EF4-FFF2-40B4-BE49-F238E27FC236}">
                <a16:creationId xmlns:a16="http://schemas.microsoft.com/office/drawing/2014/main" id="{1068A76E-6CE9-4C9A-98F9-B71DDF2DACCC}"/>
              </a:ext>
            </a:extLst>
          </p:cNvPr>
          <p:cNvCxnSpPr>
            <a:cxnSpLocks/>
            <a:stCxn id="35" idx="0"/>
            <a:endCxn id="24" idx="0"/>
          </p:cNvCxnSpPr>
          <p:nvPr/>
        </p:nvCxnSpPr>
        <p:spPr>
          <a:xfrm rot="5400000" flipH="1" flipV="1">
            <a:off x="4597957" y="1231244"/>
            <a:ext cx="821" cy="6485417"/>
          </a:xfrm>
          <a:prstGeom prst="bentConnector3">
            <a:avLst>
              <a:gd name="adj1" fmla="val 3700962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31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4A46C7CA-63B5-4529-88B9-A3D640979EEB}"/>
              </a:ext>
            </a:extLst>
          </p:cNvPr>
          <p:cNvCxnSpPr>
            <a:cxnSpLocks/>
          </p:cNvCxnSpPr>
          <p:nvPr/>
        </p:nvCxnSpPr>
        <p:spPr>
          <a:xfrm flipH="1">
            <a:off x="4569443" y="1730483"/>
            <a:ext cx="1" cy="18318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utoShape 27">
            <a:extLst>
              <a:ext uri="{FF2B5EF4-FFF2-40B4-BE49-F238E27FC236}">
                <a16:creationId xmlns:a16="http://schemas.microsoft.com/office/drawing/2014/main" id="{08A4F95A-E470-4A67-B5BF-D4008A60E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698" y="3788430"/>
            <a:ext cx="1828800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EDGAR PEREZ PIÑA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JEFE DE ENLACE OPERATIVO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MMS04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445F6D08-F632-4317-805E-8DAF83E0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5" y="1124744"/>
            <a:ext cx="2448271" cy="64827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59867004-DF35-40D8-B7B7-F44828EEB173}"/>
              </a:ext>
            </a:extLst>
          </p:cNvPr>
          <p:cNvCxnSpPr>
            <a:cxnSpLocks/>
            <a:stCxn id="30" idx="0"/>
            <a:endCxn id="26" idx="0"/>
          </p:cNvCxnSpPr>
          <p:nvPr/>
        </p:nvCxnSpPr>
        <p:spPr>
          <a:xfrm rot="16200000" flipH="1">
            <a:off x="3941335" y="2358192"/>
            <a:ext cx="966125" cy="3826601"/>
          </a:xfrm>
          <a:prstGeom prst="bentConnector3">
            <a:avLst>
              <a:gd name="adj1" fmla="val -2366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AutoShape 14">
            <a:extLst>
              <a:ext uri="{FF2B5EF4-FFF2-40B4-BE49-F238E27FC236}">
                <a16:creationId xmlns:a16="http://schemas.microsoft.com/office/drawing/2014/main" id="{E80EF38D-ECF4-466D-A72F-34A5F56DB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109" y="4754555"/>
            <a:ext cx="1653179" cy="6482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ESTEFANI ADILEM GUERRERO RAMIREZ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AUXILIAR ADMINISTRATIVO “C”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TE03</a:t>
            </a:r>
          </a:p>
        </p:txBody>
      </p:sp>
    </p:spTree>
    <p:extLst>
      <p:ext uri="{BB962C8B-B14F-4D97-AF65-F5344CB8AC3E}">
        <p14:creationId xmlns:p14="http://schemas.microsoft.com/office/powerpoint/2010/main" val="17788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27">
            <a:extLst>
              <a:ext uri="{FF2B5EF4-FFF2-40B4-BE49-F238E27FC236}">
                <a16:creationId xmlns:a16="http://schemas.microsoft.com/office/drawing/2014/main" id="{E9D95023-A609-49F7-8523-BFC5B742E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6075" y="3975588"/>
            <a:ext cx="1652130" cy="646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JAVIER RODRIGUEZ SALAZAR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COORDINACION DE SISTEMAS,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ESTADISTICAS Y GEOGRAFÍA</a:t>
            </a:r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MM02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F0251543-BB59-44F5-B77A-C7096DEBE03A}"/>
              </a:ext>
            </a:extLst>
          </p:cNvPr>
          <p:cNvCxnSpPr>
            <a:cxnSpLocks/>
            <a:stCxn id="20" idx="0"/>
            <a:endCxn id="16" idx="0"/>
          </p:cNvCxnSpPr>
          <p:nvPr/>
        </p:nvCxnSpPr>
        <p:spPr>
          <a:xfrm rot="5400000" flipH="1" flipV="1">
            <a:off x="4305221" y="1088670"/>
            <a:ext cx="12700" cy="5773837"/>
          </a:xfrm>
          <a:prstGeom prst="bentConnector3">
            <a:avLst>
              <a:gd name="adj1" fmla="val 154881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7A498293-8831-4A6A-9019-EE349AFFDFC9}"/>
              </a:ext>
            </a:extLst>
          </p:cNvPr>
          <p:cNvCxnSpPr>
            <a:cxnSpLocks/>
          </p:cNvCxnSpPr>
          <p:nvPr/>
        </p:nvCxnSpPr>
        <p:spPr>
          <a:xfrm>
            <a:off x="4293247" y="1700251"/>
            <a:ext cx="0" cy="20887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utoShape 27">
            <a:extLst>
              <a:ext uri="{FF2B5EF4-FFF2-40B4-BE49-F238E27FC236}">
                <a16:creationId xmlns:a16="http://schemas.microsoft.com/office/drawing/2014/main" id="{9DCAA580-3D27-4AB0-B19B-92419EED8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2283855"/>
            <a:ext cx="1885919" cy="71309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MAURO OTONIEL SANCHEZ </a:t>
            </a:r>
            <a:r>
              <a:rPr lang="es-MX" sz="800" b="0" dirty="0" err="1">
                <a:latin typeface="Arial Narrow" pitchFamily="34" charset="0"/>
              </a:rPr>
              <a:t>SANCHEZ</a:t>
            </a:r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SECRETARIA TECNICA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MMS02</a:t>
            </a:r>
          </a:p>
        </p:txBody>
      </p:sp>
      <p:sp>
        <p:nvSpPr>
          <p:cNvPr id="22" name="AutoShape 15">
            <a:extLst>
              <a:ext uri="{FF2B5EF4-FFF2-40B4-BE49-F238E27FC236}">
                <a16:creationId xmlns:a16="http://schemas.microsoft.com/office/drawing/2014/main" id="{445F6D08-F632-4317-805E-8DAF83E03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215879"/>
            <a:ext cx="2160240" cy="70039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9E55A1C-B0B8-447E-94C4-DD0CE5586C12}"/>
              </a:ext>
            </a:extLst>
          </p:cNvPr>
          <p:cNvCxnSpPr>
            <a:cxnSpLocks/>
          </p:cNvCxnSpPr>
          <p:nvPr/>
        </p:nvCxnSpPr>
        <p:spPr>
          <a:xfrm>
            <a:off x="3400995" y="3789040"/>
            <a:ext cx="0" cy="14325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3343CF3B-F6C1-4B4A-A978-BBD00953C4D8}"/>
              </a:ext>
            </a:extLst>
          </p:cNvPr>
          <p:cNvCxnSpPr>
            <a:cxnSpLocks/>
          </p:cNvCxnSpPr>
          <p:nvPr/>
        </p:nvCxnSpPr>
        <p:spPr>
          <a:xfrm>
            <a:off x="5323450" y="3789040"/>
            <a:ext cx="0" cy="1266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utoShape 27">
            <a:extLst>
              <a:ext uri="{FF2B5EF4-FFF2-40B4-BE49-F238E27FC236}">
                <a16:creationId xmlns:a16="http://schemas.microsoft.com/office/drawing/2014/main" id="{A44A4C05-3BA5-47E2-A6D4-3447A9116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2485" y="3977970"/>
            <a:ext cx="1637021" cy="646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ALDO DANIEL GONZALEZ GARIBAY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DIRECCION DE AREA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" sz="800" b="0" dirty="0">
                <a:latin typeface="Arial Narrow" pitchFamily="34" charset="0"/>
              </a:rPr>
              <a:t>MM01</a:t>
            </a: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31" name="AutoShape 27">
            <a:extLst>
              <a:ext uri="{FF2B5EF4-FFF2-40B4-BE49-F238E27FC236}">
                <a16:creationId xmlns:a16="http://schemas.microsoft.com/office/drawing/2014/main" id="{E7384842-92B3-4B0D-AE89-9E9538107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4938" y="4891730"/>
            <a:ext cx="1637021" cy="6385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JORGE JULIAN ANZALDUA GUITRON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AREA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" sz="800" b="0" dirty="0">
                <a:latin typeface="Arial Narrow" pitchFamily="34" charset="0"/>
              </a:rPr>
              <a:t>MM06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32" name="AutoShape 27">
            <a:extLst>
              <a:ext uri="{FF2B5EF4-FFF2-40B4-BE49-F238E27FC236}">
                <a16:creationId xmlns:a16="http://schemas.microsoft.com/office/drawing/2014/main" id="{E80CB9A2-787C-4B2F-84E9-F0355BA55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700" y="4902363"/>
            <a:ext cx="1734590" cy="6385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MIGUEL ANGEL EDUARDO DURON LARA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 AREA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" sz="800" b="0" dirty="0">
                <a:latin typeface="Arial Narrow" pitchFamily="34" charset="0"/>
              </a:rPr>
              <a:t>MM06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sp>
        <p:nvSpPr>
          <p:cNvPr id="20" name="AutoShape 27">
            <a:extLst>
              <a:ext uri="{FF2B5EF4-FFF2-40B4-BE49-F238E27FC236}">
                <a16:creationId xmlns:a16="http://schemas.microsoft.com/office/drawing/2014/main" id="{C91439C1-6F92-4ECF-B423-4BDAFEB7D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975588"/>
            <a:ext cx="1757501" cy="6461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PAULINA DEL ROCIO CUELLAR DE LA PEÑA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COORDINACION DE INNOVACION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GUBERNAMENTAL</a:t>
            </a:r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ES_tradnl" sz="800" b="0" dirty="0">
                <a:latin typeface="Arial Narrow" pitchFamily="34" charset="0"/>
              </a:rPr>
              <a:t>MM01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49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Line 20"/>
          <p:cNvSpPr>
            <a:spLocks noChangeShapeType="1"/>
          </p:cNvSpPr>
          <p:nvPr/>
        </p:nvSpPr>
        <p:spPr bwMode="auto">
          <a:xfrm>
            <a:off x="4449076" y="5118572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222" name="Line 21"/>
          <p:cNvSpPr>
            <a:spLocks noChangeShapeType="1"/>
          </p:cNvSpPr>
          <p:nvPr/>
        </p:nvSpPr>
        <p:spPr bwMode="auto">
          <a:xfrm>
            <a:off x="4445901" y="4602394"/>
            <a:ext cx="284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223" name="Line 22"/>
          <p:cNvSpPr>
            <a:spLocks noChangeShapeType="1"/>
          </p:cNvSpPr>
          <p:nvPr/>
        </p:nvSpPr>
        <p:spPr bwMode="auto">
          <a:xfrm>
            <a:off x="4468126" y="4159722"/>
            <a:ext cx="349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224" name="Line 23"/>
          <p:cNvSpPr>
            <a:spLocks noChangeShapeType="1"/>
          </p:cNvSpPr>
          <p:nvPr/>
        </p:nvSpPr>
        <p:spPr bwMode="auto">
          <a:xfrm>
            <a:off x="4484221" y="3666009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228" name="AutoShape 30"/>
          <p:cNvSpPr>
            <a:spLocks noChangeArrowheads="1"/>
          </p:cNvSpPr>
          <p:nvPr/>
        </p:nvSpPr>
        <p:spPr bwMode="auto">
          <a:xfrm>
            <a:off x="3372026" y="4891618"/>
            <a:ext cx="1227137" cy="4849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/>
            <a:r>
              <a:rPr lang="es-ES" sz="700" b="0" dirty="0">
                <a:latin typeface="Arial Narrow" pitchFamily="34" charset="0"/>
              </a:rPr>
              <a:t>MA. ZALEM VILLALOBOS SUAREZ</a:t>
            </a:r>
            <a:endParaRPr lang="es-ES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TECNICO ADMINSTRATIVO "A“</a:t>
            </a:r>
          </a:p>
          <a:p>
            <a:pPr algn="ctr" defTabSz="762000" eaLnBrk="0" hangingPunct="0"/>
            <a:r>
              <a:rPr lang="es-ES" sz="800" b="0" dirty="0">
                <a:latin typeface="Arial Narrow" pitchFamily="34" charset="0"/>
              </a:rPr>
              <a:t>SO12-3</a:t>
            </a:r>
          </a:p>
        </p:txBody>
      </p:sp>
      <p:sp>
        <p:nvSpPr>
          <p:cNvPr id="9230" name="AutoShape 32"/>
          <p:cNvSpPr>
            <a:spLocks noChangeArrowheads="1"/>
          </p:cNvSpPr>
          <p:nvPr/>
        </p:nvSpPr>
        <p:spPr bwMode="auto">
          <a:xfrm>
            <a:off x="4705383" y="3384917"/>
            <a:ext cx="1282049" cy="4703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MARTHA A. BETANCOURT MORALES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ANALISTA ADMINISTRATIVO "C“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234" name="AutoShape 36"/>
          <p:cNvSpPr>
            <a:spLocks noChangeArrowheads="1"/>
          </p:cNvSpPr>
          <p:nvPr/>
        </p:nvSpPr>
        <p:spPr bwMode="auto">
          <a:xfrm>
            <a:off x="4701857" y="4415131"/>
            <a:ext cx="1236048" cy="4576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MARIO A. FLORES PEREZ.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TECNICO EN MANTENIMIENTO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GENERAL “B”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SO12-3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9235" name="Line 37"/>
          <p:cNvSpPr>
            <a:spLocks noChangeShapeType="1"/>
          </p:cNvSpPr>
          <p:nvPr/>
        </p:nvSpPr>
        <p:spPr bwMode="auto">
          <a:xfrm>
            <a:off x="5257119" y="5199397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245" name="AutoShape 50"/>
          <p:cNvSpPr>
            <a:spLocks noChangeArrowheads="1"/>
          </p:cNvSpPr>
          <p:nvPr/>
        </p:nvSpPr>
        <p:spPr bwMode="auto">
          <a:xfrm>
            <a:off x="4691298" y="4906366"/>
            <a:ext cx="1236048" cy="4301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JOSE  LUIS SANCHEZ RMZ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AUXILIAR DE SERVICIO "B“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SO10-3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5" name="Line 16"/>
          <p:cNvSpPr>
            <a:spLocks noChangeShapeType="1"/>
          </p:cNvSpPr>
          <p:nvPr/>
        </p:nvSpPr>
        <p:spPr bwMode="auto">
          <a:xfrm>
            <a:off x="1703580" y="4675256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7625812" y="4002937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cxnSp>
        <p:nvCxnSpPr>
          <p:cNvPr id="3" name="2 Conector recto"/>
          <p:cNvCxnSpPr>
            <a:cxnSpLocks/>
          </p:cNvCxnSpPr>
          <p:nvPr/>
        </p:nvCxnSpPr>
        <p:spPr>
          <a:xfrm>
            <a:off x="4449250" y="2149060"/>
            <a:ext cx="8506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AutoShape 56"/>
          <p:cNvSpPr>
            <a:spLocks noChangeArrowheads="1"/>
          </p:cNvSpPr>
          <p:nvPr/>
        </p:nvSpPr>
        <p:spPr bwMode="auto">
          <a:xfrm>
            <a:off x="5148064" y="1872834"/>
            <a:ext cx="1438276" cy="5292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ALESI VIANEY LOPEZ MIRELES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SECRETARIA “E” 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SO08-3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78" name="77 Conector angular"/>
          <p:cNvCxnSpPr>
            <a:cxnSpLocks/>
            <a:endCxn id="9243" idx="1"/>
          </p:cNvCxnSpPr>
          <p:nvPr/>
        </p:nvCxnSpPr>
        <p:spPr>
          <a:xfrm rot="5400000">
            <a:off x="613590" y="3811114"/>
            <a:ext cx="3026375" cy="688170"/>
          </a:xfrm>
          <a:prstGeom prst="bentConnector4">
            <a:avLst>
              <a:gd name="adj1" fmla="val 21835"/>
              <a:gd name="adj2" fmla="val 1131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Line 20"/>
          <p:cNvSpPr>
            <a:spLocks noChangeShapeType="1"/>
          </p:cNvSpPr>
          <p:nvPr/>
        </p:nvSpPr>
        <p:spPr bwMode="auto">
          <a:xfrm>
            <a:off x="4492479" y="558103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77" name="AutoShape 41"/>
          <p:cNvSpPr>
            <a:spLocks noChangeArrowheads="1"/>
          </p:cNvSpPr>
          <p:nvPr/>
        </p:nvSpPr>
        <p:spPr bwMode="auto">
          <a:xfrm>
            <a:off x="3332969" y="4415131"/>
            <a:ext cx="1255351" cy="42385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MAURICIO SALINAS TORRES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CHOFER A TODO SERVICIO “A”</a:t>
            </a:r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SO11-4</a:t>
            </a:r>
          </a:p>
        </p:txBody>
      </p:sp>
      <p:cxnSp>
        <p:nvCxnSpPr>
          <p:cNvPr id="10" name="Conector recto 9"/>
          <p:cNvCxnSpPr>
            <a:cxnSpLocks/>
          </p:cNvCxnSpPr>
          <p:nvPr/>
        </p:nvCxnSpPr>
        <p:spPr>
          <a:xfrm>
            <a:off x="4447386" y="754071"/>
            <a:ext cx="0" cy="17303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59" name="AutoShape 14"/>
          <p:cNvSpPr>
            <a:spLocks noChangeArrowheads="1"/>
          </p:cNvSpPr>
          <p:nvPr/>
        </p:nvSpPr>
        <p:spPr bwMode="auto">
          <a:xfrm>
            <a:off x="3620656" y="1126133"/>
            <a:ext cx="1656184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RODOLFO DE LEON  SALAS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COORDINACION GENERAL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ADMINISTRATIVA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MMS02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7" name="AutoShape 41"/>
          <p:cNvSpPr>
            <a:spLocks noChangeArrowheads="1"/>
          </p:cNvSpPr>
          <p:nvPr/>
        </p:nvSpPr>
        <p:spPr bwMode="auto">
          <a:xfrm>
            <a:off x="3351912" y="3950954"/>
            <a:ext cx="1233487" cy="41753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762000" eaLnBrk="0" hangingPunct="0"/>
            <a:r>
              <a:rPr lang="es-MX" sz="800" b="0" dirty="0">
                <a:latin typeface="Arial Narrow" pitchFamily="34" charset="0"/>
              </a:rPr>
              <a:t>PEDRO MORALES IBARRA</a:t>
            </a:r>
          </a:p>
          <a:p>
            <a:pPr defTabSz="762000" eaLnBrk="0" hangingPunct="0"/>
            <a:r>
              <a:rPr lang="es-ES_tradnl" sz="800" b="0" dirty="0">
                <a:latin typeface="Arial Narrow" pitchFamily="34" charset="0"/>
              </a:rPr>
              <a:t>TITULAR DE MANTENIMIENTO</a:t>
            </a:r>
            <a:endParaRPr lang="es-MX" sz="800" b="0" dirty="0">
              <a:latin typeface="Arial Narrow" pitchFamily="34" charset="0"/>
            </a:endParaRPr>
          </a:p>
          <a:p>
            <a:r>
              <a:rPr lang="es-MX" sz="800" b="0" dirty="0">
                <a:latin typeface="Arial Narrow" pitchFamily="34" charset="0"/>
              </a:rPr>
              <a:t>SO14</a:t>
            </a:r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>
            <a:off x="1686834" y="4156378"/>
            <a:ext cx="19811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85" name="Line 20"/>
          <p:cNvSpPr>
            <a:spLocks noChangeShapeType="1"/>
          </p:cNvSpPr>
          <p:nvPr/>
        </p:nvSpPr>
        <p:spPr bwMode="auto">
          <a:xfrm>
            <a:off x="7625812" y="3490366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244" name="AutoShape 49"/>
          <p:cNvSpPr>
            <a:spLocks noChangeArrowheads="1"/>
          </p:cNvSpPr>
          <p:nvPr/>
        </p:nvSpPr>
        <p:spPr bwMode="auto">
          <a:xfrm>
            <a:off x="1774725" y="4444029"/>
            <a:ext cx="1442721" cy="4240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E. GRICELDA VALDES CARDENAS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ANALISTA ADMINISTRATIVO "C"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SO14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1" name="Line 20">
            <a:extLst>
              <a:ext uri="{FF2B5EF4-FFF2-40B4-BE49-F238E27FC236}">
                <a16:creationId xmlns:a16="http://schemas.microsoft.com/office/drawing/2014/main" id="{3AB47E99-916F-4E79-84BE-01E7183713A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924" y="4404014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53" name="AutoShape 47"/>
          <p:cNvSpPr>
            <a:spLocks noChangeArrowheads="1"/>
          </p:cNvSpPr>
          <p:nvPr/>
        </p:nvSpPr>
        <p:spPr bwMode="auto">
          <a:xfrm>
            <a:off x="7680864" y="4237562"/>
            <a:ext cx="1452552" cy="4104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JESUS RAMOS QUIÑONES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ARCHIVISTA “B”</a:t>
            </a:r>
            <a:endParaRPr lang="es-ES_tradnl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SO09-5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82" name="Line 45">
            <a:extLst>
              <a:ext uri="{FF2B5EF4-FFF2-40B4-BE49-F238E27FC236}">
                <a16:creationId xmlns:a16="http://schemas.microsoft.com/office/drawing/2014/main" id="{F2B21AD6-6FEF-49F3-ADD5-03B3125045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358778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83" name="Line 46">
            <a:extLst>
              <a:ext uri="{FF2B5EF4-FFF2-40B4-BE49-F238E27FC236}">
                <a16:creationId xmlns:a16="http://schemas.microsoft.com/office/drawing/2014/main" id="{6DCB5420-5E9A-4342-820D-6A100225F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4138456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84" name="Line 59">
            <a:extLst>
              <a:ext uri="{FF2B5EF4-FFF2-40B4-BE49-F238E27FC236}">
                <a16:creationId xmlns:a16="http://schemas.microsoft.com/office/drawing/2014/main" id="{7F9F505A-58E9-4F02-B972-E8B8988BF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46962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86" name="AutoShape 60">
            <a:extLst>
              <a:ext uri="{FF2B5EF4-FFF2-40B4-BE49-F238E27FC236}">
                <a16:creationId xmlns:a16="http://schemas.microsoft.com/office/drawing/2014/main" id="{552D40A0-7D68-4EA9-BFDE-907E61B8B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39" y="3327424"/>
            <a:ext cx="1389062" cy="4876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FELIX NAJERA MARTINEZ</a:t>
            </a:r>
          </a:p>
          <a:p>
            <a:pPr algn="ctr" defTabSz="762000"/>
            <a:r>
              <a:rPr lang="es-MX" sz="800" b="0" dirty="0">
                <a:latin typeface="Arial Narrow" pitchFamily="34" charset="0"/>
              </a:rPr>
              <a:t>COORDINACION DE INCIDENCIAS </a:t>
            </a:r>
          </a:p>
          <a:p>
            <a:pPr algn="ctr" defTabSz="762000"/>
            <a:r>
              <a:rPr lang="es-MX" sz="800" b="0" dirty="0">
                <a:latin typeface="Arial Narrow" pitchFamily="34" charset="0"/>
              </a:rPr>
              <a:t>DE PERSONAL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MM05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0" name="AutoShape 47">
            <a:extLst>
              <a:ext uri="{FF2B5EF4-FFF2-40B4-BE49-F238E27FC236}">
                <a16:creationId xmlns:a16="http://schemas.microsoft.com/office/drawing/2014/main" id="{BC445BC2-2233-4101-9E5D-5B7EE3314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73" y="4430831"/>
            <a:ext cx="1381114" cy="48861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EMMANUEL I. RIOS ALDACO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COORDINADOR DE PROGRAMAS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DE CAPACITACION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MM06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3" name="AutoShape 47">
            <a:extLst>
              <a:ext uri="{FF2B5EF4-FFF2-40B4-BE49-F238E27FC236}">
                <a16:creationId xmlns:a16="http://schemas.microsoft.com/office/drawing/2014/main" id="{36BC5258-E2B1-438C-A37B-80B856A06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26" y="3857091"/>
            <a:ext cx="1381114" cy="50990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ELISA ALEJANDRINA DIAZ GARCES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SUBDIRECCION DE SEGUIMIENTO 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DE CAPACITACION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4" name="AutoShape 63">
            <a:extLst>
              <a:ext uri="{FF2B5EF4-FFF2-40B4-BE49-F238E27FC236}">
                <a16:creationId xmlns:a16="http://schemas.microsoft.com/office/drawing/2014/main" id="{E97D3A14-51F4-499E-9D4E-1A45144D5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7834" y="3392717"/>
            <a:ext cx="1354139" cy="50720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/>
            <a:endParaRPr lang="es-MX" sz="800" b="0" dirty="0">
              <a:latin typeface="Arial Narrow" pitchFamily="34" charset="0"/>
            </a:endParaRPr>
          </a:p>
          <a:p>
            <a:pPr algn="ctr" defTabSz="762000"/>
            <a:r>
              <a:rPr lang="es-MX" sz="700" b="0" dirty="0">
                <a:latin typeface="Arial Narrow" pitchFamily="34" charset="0"/>
              </a:rPr>
              <a:t>DIEGO ARTURO CABRERA FLORES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COORDINADOR DE JEFES 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DE PROYECTOS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PR01</a:t>
            </a:r>
          </a:p>
          <a:p>
            <a:pPr algn="ctr" defTabSz="762000" eaLnBrk="0" hangingPunct="0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5" name="Line 59">
            <a:extLst>
              <a:ext uri="{FF2B5EF4-FFF2-40B4-BE49-F238E27FC236}">
                <a16:creationId xmlns:a16="http://schemas.microsoft.com/office/drawing/2014/main" id="{DE6BF49E-2709-4524-AD18-D80592DF6D4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514308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7" name="AutoShape 47">
            <a:extLst>
              <a:ext uri="{FF2B5EF4-FFF2-40B4-BE49-F238E27FC236}">
                <a16:creationId xmlns:a16="http://schemas.microsoft.com/office/drawing/2014/main" id="{6C638065-2AEB-4B82-A22A-A86A30DAB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37" y="4974123"/>
            <a:ext cx="1381114" cy="45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BIANCA GPE. GUZMAN GAMEZ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TECNICO ADMINISTRATIVO “A”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SO12-3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8" name="AutoShape 47">
            <a:extLst>
              <a:ext uri="{FF2B5EF4-FFF2-40B4-BE49-F238E27FC236}">
                <a16:creationId xmlns:a16="http://schemas.microsoft.com/office/drawing/2014/main" id="{F1122A32-EE0B-43CC-8864-B509218D5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37" y="5942865"/>
            <a:ext cx="1381114" cy="411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M. SILVIA SALAZAR MATA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AUX DE ARCHIVO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1" name="Line 20">
            <a:extLst>
              <a:ext uri="{FF2B5EF4-FFF2-40B4-BE49-F238E27FC236}">
                <a16:creationId xmlns:a16="http://schemas.microsoft.com/office/drawing/2014/main" id="{90815B4F-4F6F-40FD-98D5-AAB768F73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1086" y="3610611"/>
            <a:ext cx="1589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E720F7A1-271A-4795-A2A8-9E41DB046A7D}"/>
              </a:ext>
            </a:extLst>
          </p:cNvPr>
          <p:cNvCxnSpPr/>
          <p:nvPr/>
        </p:nvCxnSpPr>
        <p:spPr>
          <a:xfrm>
            <a:off x="2468003" y="2487647"/>
            <a:ext cx="0" cy="3960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56" name="AutoShape 12"/>
          <p:cNvSpPr>
            <a:spLocks noChangeArrowheads="1"/>
          </p:cNvSpPr>
          <p:nvPr/>
        </p:nvSpPr>
        <p:spPr bwMode="auto">
          <a:xfrm>
            <a:off x="1703306" y="2657688"/>
            <a:ext cx="1535112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/>
            <a:r>
              <a:rPr lang="es-MX" sz="800" b="0" dirty="0">
                <a:latin typeface="Arial Narrow" pitchFamily="34" charset="0"/>
              </a:rPr>
              <a:t>HILDA  G. RODRIGUEZ ESCOBEDO</a:t>
            </a:r>
            <a:endParaRPr lang="es-ES_tradnl" sz="800" b="0" dirty="0">
              <a:latin typeface="Arial Narrow" pitchFamily="34" charset="0"/>
            </a:endParaRP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DIRECCION DE 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RECURSOS FINANCIEROS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MM03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68D48F5-442B-4E43-AF38-F1D6F8AAD925}"/>
              </a:ext>
            </a:extLst>
          </p:cNvPr>
          <p:cNvCxnSpPr/>
          <p:nvPr/>
        </p:nvCxnSpPr>
        <p:spPr>
          <a:xfrm>
            <a:off x="6732240" y="2488112"/>
            <a:ext cx="0" cy="4077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B1914865-FC9D-40DC-84EB-90B22423428E}"/>
              </a:ext>
            </a:extLst>
          </p:cNvPr>
          <p:cNvCxnSpPr>
            <a:cxnSpLocks/>
            <a:endCxn id="112" idx="1"/>
          </p:cNvCxnSpPr>
          <p:nvPr/>
        </p:nvCxnSpPr>
        <p:spPr>
          <a:xfrm rot="5400000">
            <a:off x="5651407" y="3670083"/>
            <a:ext cx="1514405" cy="558876"/>
          </a:xfrm>
          <a:prstGeom prst="bentConnector4">
            <a:avLst>
              <a:gd name="adj1" fmla="val 8938"/>
              <a:gd name="adj2" fmla="val 1123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AutoShape 51">
            <a:extLst>
              <a:ext uri="{FF2B5EF4-FFF2-40B4-BE49-F238E27FC236}">
                <a16:creationId xmlns:a16="http://schemas.microsoft.com/office/drawing/2014/main" id="{06912185-2F59-4511-8369-AF1DB88E3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648" y="3358040"/>
            <a:ext cx="1424034" cy="5256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ES" sz="750" b="0" dirty="0">
                <a:latin typeface="Arial Narrow" pitchFamily="34" charset="0"/>
              </a:rPr>
              <a:t>ARTURO EDUARDO VALDEZ FLORES</a:t>
            </a:r>
          </a:p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SUBDIRECCION DE CONTROL </a:t>
            </a:r>
          </a:p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ADMINISTRATIVO</a:t>
            </a:r>
          </a:p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MM04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81" name="AutoShape 47">
            <a:extLst>
              <a:ext uri="{FF2B5EF4-FFF2-40B4-BE49-F238E27FC236}">
                <a16:creationId xmlns:a16="http://schemas.microsoft.com/office/drawing/2014/main" id="{5FE782F4-965D-44B5-BC0D-28FB16636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4231" y="3751049"/>
            <a:ext cx="1452552" cy="4375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SARA ELIA SANDOVAL HERNANDEZ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"C“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SO14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87" name="AutoShape 54">
            <a:extLst>
              <a:ext uri="{FF2B5EF4-FFF2-40B4-BE49-F238E27FC236}">
                <a16:creationId xmlns:a16="http://schemas.microsoft.com/office/drawing/2014/main" id="{B3CECF9A-B48C-42E9-B1D1-719739062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383" y="5398159"/>
            <a:ext cx="1236048" cy="45187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GERARDO OMAR GONZALEZ RUIZ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AUXILIAR DE MANTENIMIENTO "B“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SO07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9243" name="AutoShape 48"/>
          <p:cNvSpPr>
            <a:spLocks noChangeArrowheads="1"/>
          </p:cNvSpPr>
          <p:nvPr/>
        </p:nvSpPr>
        <p:spPr bwMode="auto">
          <a:xfrm>
            <a:off x="1782692" y="5430937"/>
            <a:ext cx="1428594" cy="4748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MARICELA ELIZABETH </a:t>
            </a:r>
          </a:p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VICTORINO SALAZAR </a:t>
            </a:r>
          </a:p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ARCHIVISTA "A"</a:t>
            </a:r>
          </a:p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SO10-3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105" name="Line 16">
            <a:extLst>
              <a:ext uri="{FF2B5EF4-FFF2-40B4-BE49-F238E27FC236}">
                <a16:creationId xmlns:a16="http://schemas.microsoft.com/office/drawing/2014/main" id="{306BD905-A2F7-43A1-9A17-163A80FFF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3445" y="3616371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9" name="AutoShape 15">
            <a:extLst>
              <a:ext uri="{FF2B5EF4-FFF2-40B4-BE49-F238E27FC236}">
                <a16:creationId xmlns:a16="http://schemas.microsoft.com/office/drawing/2014/main" id="{84280F5D-9906-4716-8851-D41443499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390" y="425468"/>
            <a:ext cx="2292988" cy="59433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2" name="AutoShape 5">
            <a:extLst>
              <a:ext uri="{FF2B5EF4-FFF2-40B4-BE49-F238E27FC236}">
                <a16:creationId xmlns:a16="http://schemas.microsoft.com/office/drawing/2014/main" id="{91185B6A-6C18-44C6-879F-C88F7751C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9130" y="3356809"/>
            <a:ext cx="1383978" cy="51807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ENRIQUE E RIVERA </a:t>
            </a:r>
            <a:r>
              <a:rPr lang="es-MX" sz="900" b="0" dirty="0">
                <a:latin typeface="Arial Narrow" pitchFamily="34" charset="0"/>
              </a:rPr>
              <a:t>GARCIA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SUBDIRECCION DE AREA “A”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MM04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68" name="AutoShape 49"/>
          <p:cNvSpPr>
            <a:spLocks noChangeArrowheads="1"/>
          </p:cNvSpPr>
          <p:nvPr/>
        </p:nvSpPr>
        <p:spPr bwMode="auto">
          <a:xfrm>
            <a:off x="1759688" y="3933056"/>
            <a:ext cx="1442721" cy="47036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ALAN DANIEL SORIA GUTIERREZ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RESPONSABLE DE PROGRAMAS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AD01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3" name="Line 16">
            <a:extLst>
              <a:ext uri="{FF2B5EF4-FFF2-40B4-BE49-F238E27FC236}">
                <a16:creationId xmlns:a16="http://schemas.microsoft.com/office/drawing/2014/main" id="{6E0961DA-8EE2-45A2-B06A-75DF6AA8A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04132" y="5123846"/>
            <a:ext cx="239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239" name="AutoShape 44"/>
          <p:cNvSpPr>
            <a:spLocks noChangeArrowheads="1"/>
          </p:cNvSpPr>
          <p:nvPr/>
        </p:nvSpPr>
        <p:spPr bwMode="auto">
          <a:xfrm>
            <a:off x="1775158" y="4905615"/>
            <a:ext cx="1428751" cy="46639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BRENDA LI GARZA SOLIS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AUX DE ANALISTA " A“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SO12-3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0" name="AutoShape 47"/>
          <p:cNvSpPr>
            <a:spLocks noChangeArrowheads="1"/>
          </p:cNvSpPr>
          <p:nvPr/>
        </p:nvSpPr>
        <p:spPr bwMode="auto">
          <a:xfrm>
            <a:off x="7678831" y="3290887"/>
            <a:ext cx="1452552" cy="43759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CARITINA DELABRA VAZQUEZ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ANALISTA ADMINISTRATIVO "C“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SO14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9D4797D4-B607-4608-BB19-5D2B04AA48A8}"/>
              </a:ext>
            </a:extLst>
          </p:cNvPr>
          <p:cNvCxnSpPr>
            <a:stCxn id="89" idx="2"/>
            <a:endCxn id="98" idx="1"/>
          </p:cNvCxnSpPr>
          <p:nvPr/>
        </p:nvCxnSpPr>
        <p:spPr>
          <a:xfrm rot="5400000">
            <a:off x="-987186" y="4360668"/>
            <a:ext cx="2912039" cy="663592"/>
          </a:xfrm>
          <a:prstGeom prst="bentConnector4">
            <a:avLst>
              <a:gd name="adj1" fmla="val 1925"/>
              <a:gd name="adj2" fmla="val 1072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Line 59">
            <a:extLst>
              <a:ext uri="{FF2B5EF4-FFF2-40B4-BE49-F238E27FC236}">
                <a16:creationId xmlns:a16="http://schemas.microsoft.com/office/drawing/2014/main" id="{66A097EB-3D5C-4515-9B82-B7D520E88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238" y="5654211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96" name="AutoShape 48">
            <a:extLst>
              <a:ext uri="{FF2B5EF4-FFF2-40B4-BE49-F238E27FC236}">
                <a16:creationId xmlns:a16="http://schemas.microsoft.com/office/drawing/2014/main" id="{E2DEF52D-F08F-4D6F-83AD-D2363ADCD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39" y="5466375"/>
            <a:ext cx="1373188" cy="42771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MARIA CRISTINA DELGADO VALDEZ</a:t>
            </a:r>
          </a:p>
          <a:p>
            <a:pPr algn="ctr" defTabSz="762000" eaLnBrk="0" hangingPunct="0"/>
            <a:r>
              <a:rPr lang="es-ES_tradnl" sz="750" b="0" dirty="0">
                <a:latin typeface="Arial Narrow" pitchFamily="34" charset="0"/>
              </a:rPr>
              <a:t>RECEPCIONISTA</a:t>
            </a:r>
          </a:p>
          <a:p>
            <a:pPr algn="ctr" defTabSz="762000" eaLnBrk="0" hangingPunct="0"/>
            <a:r>
              <a:rPr lang="es-MX" sz="750" b="0" dirty="0">
                <a:latin typeface="Arial Narrow" pitchFamily="34" charset="0"/>
              </a:rPr>
              <a:t>SO08 </a:t>
            </a:r>
            <a:endParaRPr lang="es-ES" sz="750" b="0" dirty="0">
              <a:latin typeface="Arial Narrow" pitchFamily="34" charset="0"/>
            </a:endParaRPr>
          </a:p>
        </p:txBody>
      </p:sp>
      <p:sp>
        <p:nvSpPr>
          <p:cNvPr id="9247" name="AutoShape 54"/>
          <p:cNvSpPr>
            <a:spLocks noChangeArrowheads="1"/>
          </p:cNvSpPr>
          <p:nvPr/>
        </p:nvSpPr>
        <p:spPr bwMode="auto">
          <a:xfrm>
            <a:off x="4701558" y="3909003"/>
            <a:ext cx="1232899" cy="4611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EFREN CEPEDA GARCÍA</a:t>
            </a:r>
          </a:p>
          <a:p>
            <a:pPr algn="ctr" defTabSz="762000" eaLnBrk="0" hangingPunct="0"/>
            <a:r>
              <a:rPr lang="pt-BR" sz="700" b="0" dirty="0">
                <a:latin typeface="Arial Narrow" pitchFamily="34" charset="0"/>
              </a:rPr>
              <a:t>OPERADOR DE TRANSPORTE O </a:t>
            </a:r>
          </a:p>
          <a:p>
            <a:pPr algn="ctr" defTabSz="762000" eaLnBrk="0" hangingPunct="0"/>
            <a:r>
              <a:rPr lang="pt-BR" sz="700" b="0" dirty="0">
                <a:latin typeface="Arial Narrow" pitchFamily="34" charset="0"/>
              </a:rPr>
              <a:t>MAQUINARIA ESPECIALIZADA "B“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SO13-2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08" name="AutoShape 13">
            <a:extLst>
              <a:ext uri="{FF2B5EF4-FFF2-40B4-BE49-F238E27FC236}">
                <a16:creationId xmlns:a16="http://schemas.microsoft.com/office/drawing/2014/main" id="{31F68468-297D-4B2C-AAB6-981E1F81C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969" y="5398159"/>
            <a:ext cx="1279140" cy="41493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FRANCISCO GARCIA VASQUEZ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SO08-3</a:t>
            </a: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09" name="Line 20">
            <a:extLst>
              <a:ext uri="{FF2B5EF4-FFF2-40B4-BE49-F238E27FC236}">
                <a16:creationId xmlns:a16="http://schemas.microsoft.com/office/drawing/2014/main" id="{F50EED25-0266-4609-BBAC-EE1D8BC677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2274" y="605176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80" name="AutoShape 54"/>
          <p:cNvSpPr>
            <a:spLocks noChangeArrowheads="1"/>
          </p:cNvSpPr>
          <p:nvPr/>
        </p:nvSpPr>
        <p:spPr bwMode="auto">
          <a:xfrm>
            <a:off x="3358020" y="5850032"/>
            <a:ext cx="1239977" cy="3890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JOSEFA MARINES LOPEZ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INTENDENTE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SO07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10" name="Line 20">
            <a:extLst>
              <a:ext uri="{FF2B5EF4-FFF2-40B4-BE49-F238E27FC236}">
                <a16:creationId xmlns:a16="http://schemas.microsoft.com/office/drawing/2014/main" id="{84CCB771-A6A0-4542-A07A-90A35EC100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5812" y="4906366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111" name="Line 20">
            <a:extLst>
              <a:ext uri="{FF2B5EF4-FFF2-40B4-BE49-F238E27FC236}">
                <a16:creationId xmlns:a16="http://schemas.microsoft.com/office/drawing/2014/main" id="{E3034A96-E430-4F35-AE2B-C2FDA30F4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3660" y="5363627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106" name="AutoShape 61">
            <a:extLst>
              <a:ext uri="{FF2B5EF4-FFF2-40B4-BE49-F238E27FC236}">
                <a16:creationId xmlns:a16="http://schemas.microsoft.com/office/drawing/2014/main" id="{A3CE3BA0-4829-4020-AEF7-0465DA0BF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831" y="4701126"/>
            <a:ext cx="1452552" cy="4104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YAKELYN GUADALUPE SALAZAR SOTO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AUXILIAR ADMINISTRATIVO “B“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 SO08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92" name="AutoShape 61">
            <a:extLst>
              <a:ext uri="{FF2B5EF4-FFF2-40B4-BE49-F238E27FC236}">
                <a16:creationId xmlns:a16="http://schemas.microsoft.com/office/drawing/2014/main" id="{F683AD76-C195-424A-8EEB-EC41B5458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908" y="5157123"/>
            <a:ext cx="1404397" cy="4281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CLAUDIA ELIZABETH SANCHEZ ORTIZ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AUXILIAR ADMINISTRATIVO “B“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 SO08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72" name="AutoShape 47">
            <a:extLst>
              <a:ext uri="{FF2B5EF4-FFF2-40B4-BE49-F238E27FC236}">
                <a16:creationId xmlns:a16="http://schemas.microsoft.com/office/drawing/2014/main" id="{5B466A98-075F-4567-9C87-E0FCB1F63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8831" y="5623955"/>
            <a:ext cx="1452552" cy="42650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JUANA MARIA ALVARADO RODRIGUEZ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AUXILIAR DE INTENDENCIA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SO06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9233" name="Conector: angular 9232">
            <a:extLst>
              <a:ext uri="{FF2B5EF4-FFF2-40B4-BE49-F238E27FC236}">
                <a16:creationId xmlns:a16="http://schemas.microsoft.com/office/drawing/2014/main" id="{83B95945-4517-4C12-BA60-8D0192BE2636}"/>
              </a:ext>
            </a:extLst>
          </p:cNvPr>
          <p:cNvCxnSpPr>
            <a:cxnSpLocks/>
            <a:stCxn id="75" idx="2"/>
            <a:endCxn id="72" idx="1"/>
          </p:cNvCxnSpPr>
          <p:nvPr/>
        </p:nvCxnSpPr>
        <p:spPr>
          <a:xfrm rot="5400000">
            <a:off x="6720753" y="4171055"/>
            <a:ext cx="2624233" cy="708075"/>
          </a:xfrm>
          <a:prstGeom prst="bentConnector4">
            <a:avLst>
              <a:gd name="adj1" fmla="val 1774"/>
              <a:gd name="adj2" fmla="val 10825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AutoShape 51">
            <a:extLst>
              <a:ext uri="{FF2B5EF4-FFF2-40B4-BE49-F238E27FC236}">
                <a16:creationId xmlns:a16="http://schemas.microsoft.com/office/drawing/2014/main" id="{F225339D-5E97-4CD9-969B-5DB696618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3426" y="2654615"/>
            <a:ext cx="1465524" cy="5777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ES" sz="800" b="0" dirty="0">
                <a:latin typeface="Arial Narrow" pitchFamily="34" charset="0"/>
              </a:rPr>
              <a:t>CUAHUTEMOC ORTEGA CORRAL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SUBDIRECCION DE SERVICIOS</a:t>
            </a:r>
          </a:p>
          <a:p>
            <a:pPr algn="ctr" defTabSz="762000" eaLnBrk="0" hangingPunct="0"/>
            <a:r>
              <a:rPr lang="es-ES_tradnl" sz="800" b="0" dirty="0">
                <a:latin typeface="Arial Narrow" pitchFamily="34" charset="0"/>
              </a:rPr>
              <a:t>G</a:t>
            </a:r>
            <a:r>
              <a:rPr lang="es-MX" sz="800" b="0" dirty="0">
                <a:latin typeface="Arial Narrow" pitchFamily="34" charset="0"/>
              </a:rPr>
              <a:t>ENERALES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MM05 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37" name="Conector: angular 36">
            <a:extLst>
              <a:ext uri="{FF2B5EF4-FFF2-40B4-BE49-F238E27FC236}">
                <a16:creationId xmlns:a16="http://schemas.microsoft.com/office/drawing/2014/main" id="{4DE72F97-5C69-4952-BDB7-6E4579342126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93766" y="-1084220"/>
            <a:ext cx="1" cy="7586277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AutoShape 15">
            <a:extLst>
              <a:ext uri="{FF2B5EF4-FFF2-40B4-BE49-F238E27FC236}">
                <a16:creationId xmlns:a16="http://schemas.microsoft.com/office/drawing/2014/main" id="{EEFDC86F-82F1-4A13-8506-3C0B45682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73" y="2661770"/>
            <a:ext cx="1535112" cy="5746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BERTHA ELIZABETH GONZALEZ MTZ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DIRECCION DE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RECURSOS HUMANOS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MM02 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75" name="AutoShape 51">
            <a:extLst>
              <a:ext uri="{FF2B5EF4-FFF2-40B4-BE49-F238E27FC236}">
                <a16:creationId xmlns:a16="http://schemas.microsoft.com/office/drawing/2014/main" id="{4DE00A16-F7C8-44E1-829B-03D99FFDD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9501" y="2661771"/>
            <a:ext cx="1474810" cy="55120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ES" sz="800" b="0" dirty="0">
                <a:latin typeface="Arial Narrow" pitchFamily="34" charset="0"/>
              </a:rPr>
              <a:t>ALMA DELIA GUARDIOLA MARTINEZ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DEPARTAMENTO DE TRAMITES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MM07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95A23F61-800A-4645-8017-9DFD7A566A1D}"/>
              </a:ext>
            </a:extLst>
          </p:cNvPr>
          <p:cNvCxnSpPr>
            <a:cxnSpLocks/>
          </p:cNvCxnSpPr>
          <p:nvPr/>
        </p:nvCxnSpPr>
        <p:spPr>
          <a:xfrm>
            <a:off x="4655834" y="2487647"/>
            <a:ext cx="0" cy="35569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58" name="AutoShape 5"/>
          <p:cNvSpPr>
            <a:spLocks noChangeArrowheads="1"/>
          </p:cNvSpPr>
          <p:nvPr/>
        </p:nvSpPr>
        <p:spPr bwMode="auto">
          <a:xfrm>
            <a:off x="3826595" y="2603051"/>
            <a:ext cx="1681245" cy="6406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CARLOS EFREN ONTIVEROS MUÑIZ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ENCARGADO 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SUBDIRECCION DE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RECURSOS MATERIALES</a:t>
            </a:r>
          </a:p>
          <a:p>
            <a:pPr algn="ctr" defTabSz="762000" eaLnBrk="0" hangingPunct="0"/>
            <a:r>
              <a:rPr lang="es-MX" sz="800" b="0" dirty="0">
                <a:latin typeface="Arial Narrow" pitchFamily="34" charset="0"/>
              </a:rPr>
              <a:t>SO12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91" name="AutoShape 54">
            <a:extLst>
              <a:ext uri="{FF2B5EF4-FFF2-40B4-BE49-F238E27FC236}">
                <a16:creationId xmlns:a16="http://schemas.microsoft.com/office/drawing/2014/main" id="{4D378EA3-B03F-4F0A-9C9C-B50EFB34C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4244" y="5884222"/>
            <a:ext cx="1327625" cy="3890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CESAR GUADALUPE OBREGON RICO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AUXILIAR DE MANTENIMIENTO "B“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SO07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12" name="AutoShape 3">
            <a:extLst>
              <a:ext uri="{FF2B5EF4-FFF2-40B4-BE49-F238E27FC236}">
                <a16:creationId xmlns:a16="http://schemas.microsoft.com/office/drawing/2014/main" id="{87F17457-5C00-485E-B951-7D7D3A935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9171" y="4462522"/>
            <a:ext cx="1401671" cy="488403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LEILA ELIZABETH VENEGAS LOPEZ</a:t>
            </a:r>
          </a:p>
          <a:p>
            <a:pPr algn="ctr" defTabSz="762000" eaLnBrk="0" hangingPunct="0"/>
            <a:r>
              <a:rPr lang="es-ES" sz="700" b="0" dirty="0">
                <a:latin typeface="Arial Narrow" pitchFamily="34" charset="0"/>
              </a:rPr>
              <a:t>COORDINADOR DE JEFES</a:t>
            </a:r>
          </a:p>
          <a:p>
            <a:pPr algn="ctr" defTabSz="762000" eaLnBrk="0" hangingPunct="0"/>
            <a:r>
              <a:rPr lang="es-ES" sz="700" b="0" dirty="0">
                <a:latin typeface="Arial Narrow" pitchFamily="34" charset="0"/>
              </a:rPr>
              <a:t> DE PROYECTOS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PR01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13" name="Line 20">
            <a:extLst>
              <a:ext uri="{FF2B5EF4-FFF2-40B4-BE49-F238E27FC236}">
                <a16:creationId xmlns:a16="http://schemas.microsoft.com/office/drawing/2014/main" id="{C80297AB-C7D1-42D8-8ED8-A60EFBF01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902" y="4149080"/>
            <a:ext cx="15892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/>
            <a:endParaRPr lang="es-MX"/>
          </a:p>
        </p:txBody>
      </p:sp>
      <p:sp>
        <p:nvSpPr>
          <p:cNvPr id="59" name="AutoShape 47">
            <a:extLst>
              <a:ext uri="{FF2B5EF4-FFF2-40B4-BE49-F238E27FC236}">
                <a16:creationId xmlns:a16="http://schemas.microsoft.com/office/drawing/2014/main" id="{D48A4711-2D26-46D1-BCBB-9790C3E7A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418" y="3927570"/>
            <a:ext cx="1419690" cy="458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RAMSES RODOLFO ROBLES CERDA</a:t>
            </a:r>
          </a:p>
          <a:p>
            <a:pPr algn="ctr" defTabSz="762000" eaLnBrk="0" hangingPunct="0"/>
            <a:r>
              <a:rPr lang="es-ES_tradnl" sz="700" b="0" dirty="0">
                <a:latin typeface="Arial Narrow" pitchFamily="34" charset="0"/>
              </a:rPr>
              <a:t>TECNICO ADMINISTRATIVO “A”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SO12 </a:t>
            </a:r>
            <a:endParaRPr lang="es-ES" sz="7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88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utoShape 5"/>
          <p:cNvSpPr>
            <a:spLocks noChangeArrowheads="1"/>
          </p:cNvSpPr>
          <p:nvPr/>
        </p:nvSpPr>
        <p:spPr bwMode="auto">
          <a:xfrm>
            <a:off x="7108481" y="2882935"/>
            <a:ext cx="1365007" cy="5180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MARIA TATIANA DE LA PEÑA AGUILAR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TECNICA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4" name="73 Conector recto"/>
          <p:cNvCxnSpPr/>
          <p:nvPr/>
        </p:nvCxnSpPr>
        <p:spPr>
          <a:xfrm>
            <a:off x="58886" y="3786918"/>
            <a:ext cx="3172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59960" y="4230801"/>
            <a:ext cx="2383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AutoShape 5"/>
          <p:cNvSpPr>
            <a:spLocks noChangeArrowheads="1"/>
          </p:cNvSpPr>
          <p:nvPr/>
        </p:nvSpPr>
        <p:spPr bwMode="auto">
          <a:xfrm>
            <a:off x="87726" y="3558081"/>
            <a:ext cx="1329691" cy="44372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LAURA L. VERDUZCO MALDONADO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ENLACE TORREON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MM04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71" name="AutoShape 5"/>
          <p:cNvSpPr>
            <a:spLocks noChangeArrowheads="1"/>
          </p:cNvSpPr>
          <p:nvPr/>
        </p:nvSpPr>
        <p:spPr bwMode="auto">
          <a:xfrm>
            <a:off x="90513" y="4052026"/>
            <a:ext cx="1329691" cy="4278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ZULEYCA GALINDO HURTADO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ENLACE SALTILLO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0" name="Conector: angular 9">
            <a:extLst>
              <a:ext uri="{FF2B5EF4-FFF2-40B4-BE49-F238E27FC236}">
                <a16:creationId xmlns:a16="http://schemas.microsoft.com/office/drawing/2014/main" id="{3B0B6F05-A8E4-42C4-8441-4E9BD3B9904F}"/>
              </a:ext>
            </a:extLst>
          </p:cNvPr>
          <p:cNvCxnSpPr>
            <a:cxnSpLocks/>
            <a:stCxn id="58" idx="1"/>
            <a:endCxn id="46" idx="0"/>
          </p:cNvCxnSpPr>
          <p:nvPr/>
        </p:nvCxnSpPr>
        <p:spPr>
          <a:xfrm rot="10800000" flipH="1">
            <a:off x="90760" y="3592861"/>
            <a:ext cx="2080334" cy="1688924"/>
          </a:xfrm>
          <a:prstGeom prst="bentConnector4">
            <a:avLst>
              <a:gd name="adj1" fmla="val -2300"/>
              <a:gd name="adj2" fmla="val 1066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AutoShape 5">
            <a:extLst>
              <a:ext uri="{FF2B5EF4-FFF2-40B4-BE49-F238E27FC236}">
                <a16:creationId xmlns:a16="http://schemas.microsoft.com/office/drawing/2014/main" id="{B46408EB-5CDA-44AD-89B7-C373C7505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248" y="3592861"/>
            <a:ext cx="1329691" cy="44372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NADIA VIOLETA GARZA LOPEZ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COORDINACION JURIDICA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5368F379-11E4-4D16-BD08-ACAAB409E5DC}"/>
              </a:ext>
            </a:extLst>
          </p:cNvPr>
          <p:cNvCxnSpPr>
            <a:cxnSpLocks/>
            <a:endCxn id="64" idx="1"/>
          </p:cNvCxnSpPr>
          <p:nvPr/>
        </p:nvCxnSpPr>
        <p:spPr>
          <a:xfrm rot="5400000">
            <a:off x="3923405" y="3758954"/>
            <a:ext cx="1611228" cy="592508"/>
          </a:xfrm>
          <a:prstGeom prst="bentConnector4">
            <a:avLst>
              <a:gd name="adj1" fmla="val 20180"/>
              <a:gd name="adj2" fmla="val 11166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AE060675-BF14-4101-851B-346C13534CB9}"/>
              </a:ext>
            </a:extLst>
          </p:cNvPr>
          <p:cNvCxnSpPr/>
          <p:nvPr/>
        </p:nvCxnSpPr>
        <p:spPr>
          <a:xfrm>
            <a:off x="4382218" y="3857480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430950" y="3643220"/>
            <a:ext cx="1324198" cy="4453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FERNANDO HERNANDEZ GARCIA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ANALISTA DE ORGANIZACION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Y METODOS "A"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PR03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857F0F64-C54B-42B7-B4F2-0849B971545D}"/>
              </a:ext>
            </a:extLst>
          </p:cNvPr>
          <p:cNvCxnSpPr/>
          <p:nvPr/>
        </p:nvCxnSpPr>
        <p:spPr>
          <a:xfrm>
            <a:off x="2135193" y="3213407"/>
            <a:ext cx="0" cy="2679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: angular 60">
            <a:extLst>
              <a:ext uri="{FF2B5EF4-FFF2-40B4-BE49-F238E27FC236}">
                <a16:creationId xmlns:a16="http://schemas.microsoft.com/office/drawing/2014/main" id="{E7FF88B8-3AD0-4155-97DC-CF9178713AB5}"/>
              </a:ext>
            </a:extLst>
          </p:cNvPr>
          <p:cNvCxnSpPr>
            <a:cxnSpLocks/>
            <a:stCxn id="81" idx="1"/>
            <a:endCxn id="26" idx="0"/>
          </p:cNvCxnSpPr>
          <p:nvPr/>
        </p:nvCxnSpPr>
        <p:spPr>
          <a:xfrm rot="10800000" flipH="1">
            <a:off x="6375705" y="3596867"/>
            <a:ext cx="2068788" cy="2264492"/>
          </a:xfrm>
          <a:prstGeom prst="bentConnector4">
            <a:avLst>
              <a:gd name="adj1" fmla="val -3341"/>
              <a:gd name="adj2" fmla="val 10352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7570EE0A-7114-489F-AF18-F6853555A3E2}"/>
              </a:ext>
            </a:extLst>
          </p:cNvPr>
          <p:cNvCxnSpPr>
            <a:stCxn id="66" idx="2"/>
          </p:cNvCxnSpPr>
          <p:nvPr/>
        </p:nvCxnSpPr>
        <p:spPr>
          <a:xfrm flipH="1">
            <a:off x="7790984" y="3401014"/>
            <a:ext cx="1" cy="1197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BC572514-A929-4B51-89D4-16300857D44E}"/>
              </a:ext>
            </a:extLst>
          </p:cNvPr>
          <p:cNvCxnSpPr/>
          <p:nvPr/>
        </p:nvCxnSpPr>
        <p:spPr>
          <a:xfrm>
            <a:off x="8434462" y="3985385"/>
            <a:ext cx="0" cy="2059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Conector: angular 91">
            <a:extLst>
              <a:ext uri="{FF2B5EF4-FFF2-40B4-BE49-F238E27FC236}">
                <a16:creationId xmlns:a16="http://schemas.microsoft.com/office/drawing/2014/main" id="{738876A0-DA2B-43D6-AB87-0D8605221EA6}"/>
              </a:ext>
            </a:extLst>
          </p:cNvPr>
          <p:cNvCxnSpPr>
            <a:cxnSpLocks/>
            <a:endCxn id="66" idx="0"/>
          </p:cNvCxnSpPr>
          <p:nvPr/>
        </p:nvCxnSpPr>
        <p:spPr>
          <a:xfrm rot="5400000" flipH="1" flipV="1">
            <a:off x="4250882" y="-651325"/>
            <a:ext cx="5842" cy="7074363"/>
          </a:xfrm>
          <a:prstGeom prst="bentConnector3">
            <a:avLst>
              <a:gd name="adj1" fmla="val 40130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14A9B729-EE12-4952-8769-1652F3E765B3}"/>
              </a:ext>
            </a:extLst>
          </p:cNvPr>
          <p:cNvCxnSpPr/>
          <p:nvPr/>
        </p:nvCxnSpPr>
        <p:spPr>
          <a:xfrm>
            <a:off x="3538716" y="2651250"/>
            <a:ext cx="0" cy="371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F9098DCB-543C-486F-8AEE-1ED87980D607}"/>
              </a:ext>
            </a:extLst>
          </p:cNvPr>
          <p:cNvCxnSpPr/>
          <p:nvPr/>
        </p:nvCxnSpPr>
        <p:spPr>
          <a:xfrm>
            <a:off x="6306529" y="3832682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7759215" y="3596867"/>
            <a:ext cx="1370555" cy="4437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XOCHITL AGUILAR RENTERIA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COORDINACION DE VINCULACIÓN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Y PARTICIPACIÓN CIUDADANA</a:t>
            </a:r>
            <a:endParaRPr lang="es-ES_tradnl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2894924" y="5163004"/>
            <a:ext cx="1299316" cy="47584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CLAUDIA GPE. MENDEZ TORRES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ANALISTA DE ORGANIZACION 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Y METODOS "A"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PR03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5AB9B8E1-C56C-4092-8601-2BFF4F326100}"/>
              </a:ext>
            </a:extLst>
          </p:cNvPr>
          <p:cNvCxnSpPr/>
          <p:nvPr/>
        </p:nvCxnSpPr>
        <p:spPr>
          <a:xfrm>
            <a:off x="2138586" y="2651249"/>
            <a:ext cx="0" cy="371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AutoShape 5"/>
          <p:cNvSpPr>
            <a:spLocks noChangeArrowheads="1"/>
          </p:cNvSpPr>
          <p:nvPr/>
        </p:nvSpPr>
        <p:spPr bwMode="auto">
          <a:xfrm>
            <a:off x="1462355" y="2878563"/>
            <a:ext cx="1376266" cy="512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CLAUDIA LISETTE SANTANA MENDEZ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JURIDICA Y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ADMINISTRATIVA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MM04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664F0C1-4EE3-4FFA-967A-E92EAC4A3FD1}"/>
              </a:ext>
            </a:extLst>
          </p:cNvPr>
          <p:cNvCxnSpPr/>
          <p:nvPr/>
        </p:nvCxnSpPr>
        <p:spPr>
          <a:xfrm>
            <a:off x="6389638" y="2651249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EF36E22C-D231-4FFA-B766-C3B87A4F1BAA}"/>
              </a:ext>
            </a:extLst>
          </p:cNvPr>
          <p:cNvCxnSpPr/>
          <p:nvPr/>
        </p:nvCxnSpPr>
        <p:spPr>
          <a:xfrm>
            <a:off x="4955729" y="2651249"/>
            <a:ext cx="0" cy="371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AutoShape 3">
            <a:extLst>
              <a:ext uri="{FF2B5EF4-FFF2-40B4-BE49-F238E27FC236}">
                <a16:creationId xmlns:a16="http://schemas.microsoft.com/office/drawing/2014/main" id="{420691C9-8870-4BD9-AD24-AC2CC7F76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4" y="2878563"/>
            <a:ext cx="1346132" cy="5351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SERGIO ALBERTO SAUCEDO DAVILA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COORDINACION DE MEDIOS Y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TRANSPARENCIA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MM03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56" name="AutoShape 5">
            <a:extLst>
              <a:ext uri="{FF2B5EF4-FFF2-40B4-BE49-F238E27FC236}">
                <a16:creationId xmlns:a16="http://schemas.microsoft.com/office/drawing/2014/main" id="{F8DA7655-BE32-42E1-ADBD-BAEAA6444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9670" y="2893412"/>
            <a:ext cx="1403244" cy="5122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FELIPE DE JESUS SANCHEZ ALVARADO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DE PARTICIPACION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CIUDADANA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MM05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62" name="AutoShape 5">
            <a:extLst>
              <a:ext uri="{FF2B5EF4-FFF2-40B4-BE49-F238E27FC236}">
                <a16:creationId xmlns:a16="http://schemas.microsoft.com/office/drawing/2014/main" id="{7D837CDB-D59D-402F-82C7-5B1B843A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820" y="3616658"/>
            <a:ext cx="1376266" cy="44852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FERNANDO CARRERA VIESCA</a:t>
            </a:r>
          </a:p>
          <a:p>
            <a:pPr algn="ctr"/>
            <a:r>
              <a:rPr lang="es-ES_tradnl" sz="600" b="0" dirty="0">
                <a:latin typeface="Arial Narrow" pitchFamily="34" charset="0"/>
              </a:rPr>
              <a:t>COORDINACION DE POLITICAS PUBLICAS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EN ADOLOSCENTES Y JOVENES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MM02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63" name="AutoShape 5">
            <a:extLst>
              <a:ext uri="{FF2B5EF4-FFF2-40B4-BE49-F238E27FC236}">
                <a16:creationId xmlns:a16="http://schemas.microsoft.com/office/drawing/2014/main" id="{8DAD0839-EC64-4480-910B-BB0F72A7A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714" y="4088528"/>
            <a:ext cx="1376266" cy="4536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THALIA ESQUIVEL LUMBRERAS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DEPARTAMENTO DE 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CLUB  DE DESARROLLO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MM07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0EFA5B8B-6C79-4937-ACB3-B1EF01DC11CA}"/>
              </a:ext>
            </a:extLst>
          </p:cNvPr>
          <p:cNvCxnSpPr>
            <a:cxnSpLocks/>
            <a:stCxn id="46" idx="2"/>
            <a:endCxn id="54" idx="1"/>
          </p:cNvCxnSpPr>
          <p:nvPr/>
        </p:nvCxnSpPr>
        <p:spPr>
          <a:xfrm rot="5400000">
            <a:off x="1445514" y="4097310"/>
            <a:ext cx="786309" cy="664852"/>
          </a:xfrm>
          <a:prstGeom prst="bentConnector4">
            <a:avLst>
              <a:gd name="adj1" fmla="val 5280"/>
              <a:gd name="adj2" fmla="val 10559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AutoShape 5"/>
          <p:cNvSpPr>
            <a:spLocks noChangeArrowheads="1"/>
          </p:cNvSpPr>
          <p:nvPr/>
        </p:nvSpPr>
        <p:spPr bwMode="auto">
          <a:xfrm>
            <a:off x="1506242" y="4608717"/>
            <a:ext cx="1329697" cy="4283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AIDE RIVERA OVALLE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COORDINADOR DE JEFES DE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PROYECTOS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PR01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5" name="Conector recto 74">
            <a:extLst>
              <a:ext uri="{FF2B5EF4-FFF2-40B4-BE49-F238E27FC236}">
                <a16:creationId xmlns:a16="http://schemas.microsoft.com/office/drawing/2014/main" id="{0683D610-1F02-48DB-8135-AA54F9317F5D}"/>
              </a:ext>
            </a:extLst>
          </p:cNvPr>
          <p:cNvCxnSpPr/>
          <p:nvPr/>
        </p:nvCxnSpPr>
        <p:spPr>
          <a:xfrm>
            <a:off x="1465500" y="4336738"/>
            <a:ext cx="1886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AutoShape 5">
            <a:extLst>
              <a:ext uri="{FF2B5EF4-FFF2-40B4-BE49-F238E27FC236}">
                <a16:creationId xmlns:a16="http://schemas.microsoft.com/office/drawing/2014/main" id="{BB839901-18DD-42D3-9EB9-DE7DC1146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731" y="4120408"/>
            <a:ext cx="1349077" cy="4536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650" b="0" dirty="0">
                <a:latin typeface="Arial Narrow" pitchFamily="34" charset="0"/>
              </a:rPr>
              <a:t>AZALIA ACENETH GUERRA BOCARDO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DEPARTAMENTO JURIDICO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MM07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CECB07C5-387C-43B7-8C65-B6920E88BE7F}"/>
              </a:ext>
            </a:extLst>
          </p:cNvPr>
          <p:cNvCxnSpPr/>
          <p:nvPr/>
        </p:nvCxnSpPr>
        <p:spPr>
          <a:xfrm>
            <a:off x="6304384" y="4336738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AutoShape 5">
            <a:extLst>
              <a:ext uri="{FF2B5EF4-FFF2-40B4-BE49-F238E27FC236}">
                <a16:creationId xmlns:a16="http://schemas.microsoft.com/office/drawing/2014/main" id="{DB83250F-1D6A-4C32-AF46-178B93D01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654" y="4124031"/>
            <a:ext cx="1376432" cy="4283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CECILIA ANDRADE MIRANDA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ANALISTA DE ORGANIZACIÓN Y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METODOS “C”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AD03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81" name="AutoShape 3">
            <a:extLst>
              <a:ext uri="{FF2B5EF4-FFF2-40B4-BE49-F238E27FC236}">
                <a16:creationId xmlns:a16="http://schemas.microsoft.com/office/drawing/2014/main" id="{B3570192-6585-4077-AC2C-3F580EFEB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705" y="5616350"/>
            <a:ext cx="1322115" cy="490018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MX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JESUS ALBERTO MARTINEZ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 RODRIGUEZ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SO08</a:t>
            </a:r>
            <a:endParaRPr lang="es-ES" sz="700" b="0" dirty="0">
              <a:latin typeface="Arial Narrow" pitchFamily="34" charset="0"/>
            </a:endParaRPr>
          </a:p>
          <a:p>
            <a:pPr algn="ctr"/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CAF361C8-498A-40A0-A6D8-7FF04A1B73D2}"/>
              </a:ext>
            </a:extLst>
          </p:cNvPr>
          <p:cNvCxnSpPr/>
          <p:nvPr/>
        </p:nvCxnSpPr>
        <p:spPr>
          <a:xfrm>
            <a:off x="6304384" y="4834096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id="{CAE1C807-91F5-4E4E-B28A-FA22E302E401}"/>
              </a:ext>
            </a:extLst>
          </p:cNvPr>
          <p:cNvCxnSpPr/>
          <p:nvPr/>
        </p:nvCxnSpPr>
        <p:spPr>
          <a:xfrm>
            <a:off x="6310755" y="5344850"/>
            <a:ext cx="28169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AutoShape 47">
            <a:extLst>
              <a:ext uri="{FF2B5EF4-FFF2-40B4-BE49-F238E27FC236}">
                <a16:creationId xmlns:a16="http://schemas.microsoft.com/office/drawing/2014/main" id="{12EDD4BA-B978-4330-9B0D-E0EF1A792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0026" y="4602832"/>
            <a:ext cx="1352670" cy="4536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91397" tIns="45699" rIns="91397" bIns="45699" anchor="ctr"/>
          <a:lstStyle/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MARIA ALEJANDRA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 GALINDO BALDERAS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AUXILIAR ADMINISTRATIVO “B“</a:t>
            </a:r>
          </a:p>
          <a:p>
            <a:pPr algn="ctr" defTabSz="762000" eaLnBrk="0" hangingPunct="0"/>
            <a:r>
              <a:rPr lang="es-MX" sz="700" b="0" dirty="0">
                <a:latin typeface="Arial Narrow" pitchFamily="34" charset="0"/>
              </a:rPr>
              <a:t>SO08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80" name="93 Rectángulo redondeado">
            <a:extLst>
              <a:ext uri="{FF2B5EF4-FFF2-40B4-BE49-F238E27FC236}">
                <a16:creationId xmlns:a16="http://schemas.microsoft.com/office/drawing/2014/main" id="{F68404B3-8CAB-46F3-8A71-1E0BB52FE2CB}"/>
              </a:ext>
            </a:extLst>
          </p:cNvPr>
          <p:cNvSpPr/>
          <p:nvPr/>
        </p:nvSpPr>
        <p:spPr>
          <a:xfrm>
            <a:off x="6373049" y="5131249"/>
            <a:ext cx="1335404" cy="405829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9" rIns="91439" anchor="ctr"/>
          <a:lstStyle/>
          <a:p>
            <a:pPr algn="ctr"/>
            <a:r>
              <a:rPr lang="es-ES" sz="700" b="0" dirty="0">
                <a:latin typeface="Arial Narrow" pitchFamily="34" charset="0"/>
              </a:rPr>
              <a:t>LAURA PATRICIA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 LOPEZ PEREZ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CAPTURISTA DE DATOS  "B“</a:t>
            </a:r>
          </a:p>
          <a:p>
            <a:pPr algn="ctr"/>
            <a:r>
              <a:rPr lang="es-ES" sz="700" b="0" dirty="0">
                <a:latin typeface="Arial Narrow" pitchFamily="34" charset="0"/>
              </a:rPr>
              <a:t>SO08</a:t>
            </a:r>
            <a:endParaRPr lang="es-MX" sz="700" b="0" dirty="0">
              <a:latin typeface="Arial Narrow" pitchFamily="34" charset="0"/>
            </a:endParaRPr>
          </a:p>
        </p:txBody>
      </p:sp>
      <p:sp>
        <p:nvSpPr>
          <p:cNvPr id="85" name="AutoShape 5">
            <a:extLst>
              <a:ext uri="{FF2B5EF4-FFF2-40B4-BE49-F238E27FC236}">
                <a16:creationId xmlns:a16="http://schemas.microsoft.com/office/drawing/2014/main" id="{63BA17CB-83A1-4FB0-8401-EFA08C644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8324" y="2878563"/>
            <a:ext cx="1365007" cy="5180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FLORINDA PERALES GARCIA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DE APOYO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 ADMINISTRATIVO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MM05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48" name="AutoShape 5">
            <a:extLst>
              <a:ext uri="{FF2B5EF4-FFF2-40B4-BE49-F238E27FC236}">
                <a16:creationId xmlns:a16="http://schemas.microsoft.com/office/drawing/2014/main" id="{283BFC53-B009-4E24-83AB-375D4BED7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561" y="2885856"/>
            <a:ext cx="1354765" cy="51807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ERIKA BRENDA ALCALA AGUILAR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SUBDIRECCION DE POLITICAS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PUBLICAS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MM04 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27" name="Conector: angular 26">
            <a:extLst>
              <a:ext uri="{FF2B5EF4-FFF2-40B4-BE49-F238E27FC236}">
                <a16:creationId xmlns:a16="http://schemas.microsoft.com/office/drawing/2014/main" id="{6ACBC636-606E-4B20-BC0F-DE90929DE7D7}"/>
              </a:ext>
            </a:extLst>
          </p:cNvPr>
          <p:cNvCxnSpPr>
            <a:cxnSpLocks/>
            <a:endCxn id="17" idx="3"/>
          </p:cNvCxnSpPr>
          <p:nvPr/>
        </p:nvCxnSpPr>
        <p:spPr>
          <a:xfrm rot="5400000">
            <a:off x="1945948" y="3086831"/>
            <a:ext cx="4562387" cy="6580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203848" y="1401653"/>
            <a:ext cx="2094051" cy="6308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ES_tradnl" sz="800" b="0" dirty="0">
                <a:latin typeface="Arial Narrow" pitchFamily="34" charset="0"/>
              </a:rPr>
              <a:t>LUISA IVONE GALLEGOS MARTINEZ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DIRECCION DE PREVENCION SOCIAL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DE LA VIOLENCIA Y LA DELINCUENCIA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MMS01 </a:t>
            </a:r>
          </a:p>
        </p:txBody>
      </p:sp>
      <p:sp>
        <p:nvSpPr>
          <p:cNvPr id="42" name="AutoShape 3">
            <a:extLst>
              <a:ext uri="{FF2B5EF4-FFF2-40B4-BE49-F238E27FC236}">
                <a16:creationId xmlns:a16="http://schemas.microsoft.com/office/drawing/2014/main" id="{9B8AC5AF-0227-4432-9225-A69A6C6FB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53" y="429224"/>
            <a:ext cx="2094051" cy="59195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SUBSECRETARIA DE COORDINACION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 INTERINSTITUCIONAL EN MATERIA DE SEGURIDAD</a:t>
            </a: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58" name="131 Rectángulo redondeado">
            <a:extLst>
              <a:ext uri="{FF2B5EF4-FFF2-40B4-BE49-F238E27FC236}">
                <a16:creationId xmlns:a16="http://schemas.microsoft.com/office/drawing/2014/main" id="{9FBB822E-17ED-411C-8AB4-DAA125C434AA}"/>
              </a:ext>
            </a:extLst>
          </p:cNvPr>
          <p:cNvSpPr/>
          <p:nvPr/>
        </p:nvSpPr>
        <p:spPr>
          <a:xfrm>
            <a:off x="90760" y="5043862"/>
            <a:ext cx="1335404" cy="475845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ES" sz="700" b="0" dirty="0">
                <a:solidFill>
                  <a:schemeClr val="tx1"/>
                </a:solidFill>
                <a:latin typeface="Arial Narrow" pitchFamily="34" charset="0"/>
              </a:rPr>
              <a:t>JESUS GERARDO GONZALEZ DUARTE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AUXILIAR ADMINISTRATIVO “B“ </a:t>
            </a:r>
          </a:p>
          <a:p>
            <a:pPr algn="ctr"/>
            <a:r>
              <a:rPr lang="es-ES" sz="700" b="0" dirty="0">
                <a:solidFill>
                  <a:schemeClr val="tx1"/>
                </a:solidFill>
                <a:latin typeface="Arial Narrow" pitchFamily="34" charset="0"/>
              </a:rPr>
              <a:t>SO08 </a:t>
            </a:r>
            <a:endParaRPr lang="es-MX" sz="700" b="0" dirty="0">
              <a:solidFill>
                <a:schemeClr val="tx1"/>
              </a:solidFill>
              <a:latin typeface="Arial Narrow" pitchFamily="34" charset="0"/>
            </a:endParaRPr>
          </a:p>
        </p:txBody>
      </p:sp>
      <p:cxnSp>
        <p:nvCxnSpPr>
          <p:cNvPr id="60" name="75 Conector recto">
            <a:extLst>
              <a:ext uri="{FF2B5EF4-FFF2-40B4-BE49-F238E27FC236}">
                <a16:creationId xmlns:a16="http://schemas.microsoft.com/office/drawing/2014/main" id="{A9AE6129-09FE-4758-B4EC-BC60A718C0E2}"/>
              </a:ext>
            </a:extLst>
          </p:cNvPr>
          <p:cNvCxnSpPr/>
          <p:nvPr/>
        </p:nvCxnSpPr>
        <p:spPr>
          <a:xfrm>
            <a:off x="64298" y="4768786"/>
            <a:ext cx="2383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AutoShape 5"/>
          <p:cNvSpPr>
            <a:spLocks noChangeArrowheads="1"/>
          </p:cNvSpPr>
          <p:nvPr/>
        </p:nvSpPr>
        <p:spPr bwMode="auto">
          <a:xfrm>
            <a:off x="89138" y="4542498"/>
            <a:ext cx="1329691" cy="44703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JONATHAN HERRERA ESPINOZA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ENLACE ACUÑA 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MM06 </a:t>
            </a:r>
            <a:endParaRPr lang="es-ES" sz="700" b="0" dirty="0">
              <a:latin typeface="Arial Narrow" pitchFamily="34" charset="0"/>
            </a:endParaRPr>
          </a:p>
        </p:txBody>
      </p:sp>
      <p:sp>
        <p:nvSpPr>
          <p:cNvPr id="64" name="AutoShape 54">
            <a:extLst>
              <a:ext uri="{FF2B5EF4-FFF2-40B4-BE49-F238E27FC236}">
                <a16:creationId xmlns:a16="http://schemas.microsoft.com/office/drawing/2014/main" id="{F62020F3-E6BD-4349-9F06-5CC629FEE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2765" y="4622899"/>
            <a:ext cx="1324198" cy="4758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ES" sz="700" b="0" dirty="0">
                <a:latin typeface="Arial Narrow" pitchFamily="34" charset="0"/>
              </a:rPr>
              <a:t>DULCE DEYANIRA VARGAS RIVERA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INTENDENTE “B”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SO07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A3A4D822-DA49-4058-A64B-C12F7C6BB53C}"/>
              </a:ext>
            </a:extLst>
          </p:cNvPr>
          <p:cNvCxnSpPr/>
          <p:nvPr/>
        </p:nvCxnSpPr>
        <p:spPr>
          <a:xfrm>
            <a:off x="4382218" y="4352138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AutoShape 54"/>
          <p:cNvSpPr>
            <a:spLocks noChangeArrowheads="1"/>
          </p:cNvSpPr>
          <p:nvPr/>
        </p:nvSpPr>
        <p:spPr bwMode="auto">
          <a:xfrm>
            <a:off x="4430950" y="4133427"/>
            <a:ext cx="1324198" cy="44830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ES" sz="700" b="0" dirty="0">
                <a:latin typeface="Arial Narrow" pitchFamily="34" charset="0"/>
              </a:rPr>
              <a:t>MARINA ATLIXQUEÑO </a:t>
            </a:r>
            <a:r>
              <a:rPr lang="es-ES" sz="700" b="0" dirty="0" err="1">
                <a:latin typeface="Arial Narrow" pitchFamily="34" charset="0"/>
              </a:rPr>
              <a:t>ATLIXQUEÑO</a:t>
            </a:r>
            <a:endParaRPr lang="es-ES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INTENDENTE “B”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SM03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EFA19CA8-23BC-404A-B677-DEBCDE02F4F5}"/>
              </a:ext>
            </a:extLst>
          </p:cNvPr>
          <p:cNvCxnSpPr>
            <a:cxnSpLocks/>
          </p:cNvCxnSpPr>
          <p:nvPr/>
        </p:nvCxnSpPr>
        <p:spPr>
          <a:xfrm>
            <a:off x="3969346" y="4374569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7B1B30C8-284F-49C9-A608-060050EDC702}"/>
              </a:ext>
            </a:extLst>
          </p:cNvPr>
          <p:cNvCxnSpPr>
            <a:cxnSpLocks/>
          </p:cNvCxnSpPr>
          <p:nvPr/>
        </p:nvCxnSpPr>
        <p:spPr>
          <a:xfrm>
            <a:off x="3949720" y="3826077"/>
            <a:ext cx="3103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AutoShape 5">
            <a:extLst>
              <a:ext uri="{FF2B5EF4-FFF2-40B4-BE49-F238E27FC236}">
                <a16:creationId xmlns:a16="http://schemas.microsoft.com/office/drawing/2014/main" id="{75A378BA-AA36-448C-BC1A-816B966AD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402" y="4117778"/>
            <a:ext cx="1296838" cy="47584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s-MX" sz="700" b="0" dirty="0">
                <a:latin typeface="Arial Narrow" pitchFamily="34" charset="0"/>
              </a:rPr>
              <a:t>MOISES GONZALEZ ESCAREÑO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ASISTENTE OPERATIVO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MM07</a:t>
            </a:r>
            <a:endParaRPr lang="es-ES" sz="700" b="0" dirty="0">
              <a:latin typeface="Arial Narrow" pitchFamily="34" charset="0"/>
            </a:endParaRPr>
          </a:p>
        </p:txBody>
      </p: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F6EC5DB0-7A4F-4147-8CA6-DF91939074A5}"/>
              </a:ext>
            </a:extLst>
          </p:cNvPr>
          <p:cNvCxnSpPr>
            <a:cxnSpLocks/>
          </p:cNvCxnSpPr>
          <p:nvPr/>
        </p:nvCxnSpPr>
        <p:spPr>
          <a:xfrm>
            <a:off x="3899390" y="4840794"/>
            <a:ext cx="35267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AutoShape 27">
            <a:extLst>
              <a:ext uri="{FF2B5EF4-FFF2-40B4-BE49-F238E27FC236}">
                <a16:creationId xmlns:a16="http://schemas.microsoft.com/office/drawing/2014/main" id="{835E0770-4BE5-44DF-9EA5-6C7726415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0111" y="3603719"/>
            <a:ext cx="1301083" cy="4461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7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LUIS DANIEL QUIROZ FUENTES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SUBDIRECCION OPERATIVA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MM04</a:t>
            </a:r>
          </a:p>
          <a:p>
            <a:pPr algn="ctr"/>
            <a:endParaRPr lang="es-ES_tradnl" sz="700" b="0" dirty="0">
              <a:latin typeface="Arial Narrow" pitchFamily="34" charset="0"/>
            </a:endParaRPr>
          </a:p>
        </p:txBody>
      </p:sp>
      <p:sp>
        <p:nvSpPr>
          <p:cNvPr id="88" name="AutoShape 27">
            <a:extLst>
              <a:ext uri="{FF2B5EF4-FFF2-40B4-BE49-F238E27FC236}">
                <a16:creationId xmlns:a16="http://schemas.microsoft.com/office/drawing/2014/main" id="{D5DD2172-7322-4779-AFEB-986948E10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813" y="4619523"/>
            <a:ext cx="1285568" cy="47584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700" b="0" dirty="0">
                <a:latin typeface="Arial Narrow" pitchFamily="34" charset="0"/>
              </a:rPr>
              <a:t>JOSE JUAN DANIEL FLORES</a:t>
            </a:r>
          </a:p>
          <a:p>
            <a:pPr algn="ctr"/>
            <a:r>
              <a:rPr lang="es-MX" sz="700" b="0" dirty="0">
                <a:latin typeface="Arial Narrow" pitchFamily="34" charset="0"/>
              </a:rPr>
              <a:t>JEFE DE PROYECTOS</a:t>
            </a:r>
          </a:p>
          <a:p>
            <a:pPr algn="ctr"/>
            <a:r>
              <a:rPr lang="es-ES_tradnl" sz="700" b="0" dirty="0">
                <a:latin typeface="Arial Narrow" pitchFamily="34" charset="0"/>
              </a:rPr>
              <a:t>PR02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31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2A09D6F-C8E3-478F-9727-F6815C2093B8}"/>
              </a:ext>
            </a:extLst>
          </p:cNvPr>
          <p:cNvCxnSpPr/>
          <p:nvPr/>
        </p:nvCxnSpPr>
        <p:spPr>
          <a:xfrm>
            <a:off x="4355976" y="2411463"/>
            <a:ext cx="0" cy="14878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AutoShape 37">
            <a:extLst>
              <a:ext uri="{FF2B5EF4-FFF2-40B4-BE49-F238E27FC236}">
                <a16:creationId xmlns:a16="http://schemas.microsoft.com/office/drawing/2014/main" id="{FE41E872-FF77-46F1-A12F-934434D99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854" y="2843313"/>
            <a:ext cx="1696859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s-MX" sz="800" b="0" dirty="0">
                <a:latin typeface="Arial Narrow" pitchFamily="34" charset="0"/>
              </a:rPr>
              <a:t>JORGE ALEJANDRO SANCHEZ DE VALLE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UNIDAD DE TRANSPARENCIA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MM04</a:t>
            </a:r>
          </a:p>
        </p:txBody>
      </p:sp>
      <p:sp>
        <p:nvSpPr>
          <p:cNvPr id="9" name="AutoShape 3">
            <a:extLst>
              <a:ext uri="{FF2B5EF4-FFF2-40B4-BE49-F238E27FC236}">
                <a16:creationId xmlns:a16="http://schemas.microsoft.com/office/drawing/2014/main" id="{02E14077-CC55-46A7-946A-BEF6AE532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7854" y="3683284"/>
            <a:ext cx="1696859" cy="5762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MX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MAYRA JANETH RODRIGUEZ GARCIA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AUXILIAR ADMINISTRATIVO “B”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SO08</a:t>
            </a:r>
            <a:endParaRPr lang="es-ES" sz="800" b="0" dirty="0">
              <a:latin typeface="Arial Narrow" pitchFamily="34" charset="0"/>
            </a:endParaRPr>
          </a:p>
          <a:p>
            <a:pPr algn="ctr"/>
            <a:endParaRPr lang="es-ES" sz="800" b="0" dirty="0">
              <a:latin typeface="Arial Narrow" pitchFamily="34" charset="0"/>
            </a:endParaRPr>
          </a:p>
        </p:txBody>
      </p:sp>
      <p:sp>
        <p:nvSpPr>
          <p:cNvPr id="4" name="AutoShape 15">
            <a:extLst>
              <a:ext uri="{FF2B5EF4-FFF2-40B4-BE49-F238E27FC236}">
                <a16:creationId xmlns:a16="http://schemas.microsoft.com/office/drawing/2014/main" id="{C30D1335-46DC-449F-A353-92D1E9E7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490" y="1947123"/>
            <a:ext cx="2160239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pt-BR" sz="800" b="0" dirty="0">
                <a:latin typeface="Arial Narrow" pitchFamily="34" charset="0"/>
              </a:rPr>
              <a:t> </a:t>
            </a:r>
            <a:r>
              <a:rPr lang="es-ES" sz="800" b="0" dirty="0">
                <a:latin typeface="Arial Narrow" pitchFamily="34" charset="0"/>
              </a:rPr>
              <a:t>FERNANDO DONATO DE LAS FUENTES HERNANDEZ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MSS0</a:t>
            </a:r>
            <a:endParaRPr lang="es-ES" sz="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463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3879</Words>
  <Application>Microsoft Office PowerPoint</Application>
  <PresentationFormat>Presentación en pantalla (4:3)</PresentationFormat>
  <Paragraphs>1425</Paragraphs>
  <Slides>28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</dc:creator>
  <cp:lastModifiedBy>PEDRO</cp:lastModifiedBy>
  <cp:revision>6</cp:revision>
  <dcterms:created xsi:type="dcterms:W3CDTF">2021-02-03T18:15:13Z</dcterms:created>
  <dcterms:modified xsi:type="dcterms:W3CDTF">2021-02-25T19:21:02Z</dcterms:modified>
</cp:coreProperties>
</file>