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69" r:id="rId2"/>
    <p:sldId id="418" r:id="rId3"/>
    <p:sldId id="490" r:id="rId4"/>
    <p:sldId id="484" r:id="rId5"/>
    <p:sldId id="477" r:id="rId6"/>
    <p:sldId id="478" r:id="rId7"/>
    <p:sldId id="488" r:id="rId8"/>
    <p:sldId id="466" r:id="rId9"/>
    <p:sldId id="462" r:id="rId10"/>
    <p:sldId id="489" r:id="rId11"/>
    <p:sldId id="422" r:id="rId12"/>
    <p:sldId id="403" r:id="rId13"/>
    <p:sldId id="482" r:id="rId14"/>
    <p:sldId id="387" r:id="rId15"/>
    <p:sldId id="453" r:id="rId16"/>
    <p:sldId id="373" r:id="rId17"/>
    <p:sldId id="447" r:id="rId18"/>
    <p:sldId id="487" r:id="rId19"/>
    <p:sldId id="460" r:id="rId20"/>
    <p:sldId id="483" r:id="rId21"/>
    <p:sldId id="465" r:id="rId22"/>
    <p:sldId id="459" r:id="rId23"/>
    <p:sldId id="334" r:id="rId24"/>
    <p:sldId id="362" r:id="rId25"/>
    <p:sldId id="406" r:id="rId26"/>
    <p:sldId id="481" r:id="rId27"/>
  </p:sldIdLst>
  <p:sldSz cx="9144000" cy="6858000" type="screen4x3"/>
  <p:notesSz cx="7053263" cy="9309100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CCFFFF"/>
    <a:srgbClr val="CCCCFF"/>
    <a:srgbClr val="FFCCFF"/>
    <a:srgbClr val="CCFF99"/>
    <a:srgbClr val="FF99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0" autoAdjust="0"/>
    <p:restoredTop sz="95380" autoAdjust="0"/>
  </p:normalViewPr>
  <p:slideViewPr>
    <p:cSldViewPr>
      <p:cViewPr>
        <p:scale>
          <a:sx n="90" d="100"/>
          <a:sy n="90" d="100"/>
        </p:scale>
        <p:origin x="1020" y="66"/>
      </p:cViewPr>
      <p:guideLst>
        <p:guide orient="horz" pos="2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DB3E360-E40C-4C17-A118-57A49D2664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4AC723-30C4-4D6E-9AF6-0F18A5821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10741-959B-4316-B800-6BC36594C97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B54676-8445-4F20-BDB7-0E16AAEC72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3CB13-BF02-478A-9B9B-2FB96C2157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FD764-C6B4-4FDF-8780-D914692FC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67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56731" cy="46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85" tIns="46742" rIns="93485" bIns="46742" numCol="1" anchor="t" anchorCtr="0" compatLnSpc="1">
            <a:prstTxWarp prst="textNoShape">
              <a:avLst/>
            </a:prstTxWarp>
          </a:bodyPr>
          <a:lstStyle>
            <a:lvl1pPr algn="l" defTabSz="93570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94952" y="0"/>
            <a:ext cx="3056731" cy="46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85" tIns="46742" rIns="93485" bIns="46742" numCol="1" anchor="t" anchorCtr="0" compatLnSpc="1">
            <a:prstTxWarp prst="textNoShape">
              <a:avLst/>
            </a:prstTxWarp>
          </a:bodyPr>
          <a:lstStyle>
            <a:lvl1pPr algn="r" defTabSz="93570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0A9F558-6B29-4417-A3BC-1A3C3D08E57A}" type="datetimeFigureOut">
              <a:rPr lang="es-MX"/>
              <a:pPr>
                <a:defRPr/>
              </a:pPr>
              <a:t>15/01/2021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7" tIns="45443" rIns="90887" bIns="45443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5645" y="4422255"/>
            <a:ext cx="5641978" cy="41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85" tIns="46742" rIns="93485" bIns="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1" y="8841361"/>
            <a:ext cx="3056731" cy="46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85" tIns="46742" rIns="93485" bIns="46742" numCol="1" anchor="b" anchorCtr="0" compatLnSpc="1">
            <a:prstTxWarp prst="textNoShape">
              <a:avLst/>
            </a:prstTxWarp>
          </a:bodyPr>
          <a:lstStyle>
            <a:lvl1pPr algn="l" defTabSz="93570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94952" y="8841361"/>
            <a:ext cx="3056731" cy="46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85" tIns="46742" rIns="93485" bIns="46742" numCol="1" anchor="b" anchorCtr="0" compatLnSpc="1">
            <a:prstTxWarp prst="textNoShape">
              <a:avLst/>
            </a:prstTxWarp>
          </a:bodyPr>
          <a:lstStyle>
            <a:lvl1pPr algn="r" defTabSz="935700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08C8D88D-FFF9-4B12-9954-B58B7AC1E31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247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383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800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49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117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7613" y="701675"/>
            <a:ext cx="4662487" cy="3495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709959" y="4429875"/>
            <a:ext cx="5676474" cy="41917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4906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8D88D-FFF9-4B12-9954-B58B7AC1E317}" type="slidenum">
              <a:rPr lang="es-MX" smtClean="0"/>
              <a:pPr>
                <a:defRPr/>
              </a:pPr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718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144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705645" y="8198813"/>
            <a:ext cx="5641978" cy="4110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5464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84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808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C86B5-F25E-4C36-A977-0109FB95C381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BCAC-B2E9-41E2-895B-95A9AD0A89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697683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14DC-AD22-4E6D-8391-781BB73B0BE8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AFF4-7EA7-415A-8D20-2F595D0016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08136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8F6FE-3196-4194-8044-5A1DB2000617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3BF4-4842-4717-9F49-315868948F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63611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E90C8-8507-4BD9-8C07-6D8C3AD4EB42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E1B49-5220-419E-A367-E690AC77AF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29709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2C3D-990C-4D6F-A8C3-5E6EB6A6CA2C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436C-D9C1-4052-BCC8-4879BECAB2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2815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52205-C4FD-4CAB-836E-742D43DE4485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3A3F-7E01-460E-8B41-2EA00803E4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50071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D52B-2110-4EC3-9E78-DCED1B576EF8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E38A5-2344-4CB6-9347-BF71C5948F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37210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0EF5-C216-408E-8F51-2129F560A63E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263D-489E-4E91-8870-358DB07E6F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26833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35BA-5CBE-44BF-A17D-160172EF94E3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77DFD-DFF7-48E6-899E-9E2CEE3F14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F95A9F6-7691-43BB-BDE0-638B413B808F}"/>
              </a:ext>
            </a:extLst>
          </p:cNvPr>
          <p:cNvSpPr txBox="1"/>
          <p:nvPr userDrawn="1"/>
        </p:nvSpPr>
        <p:spPr>
          <a:xfrm>
            <a:off x="-180528" y="6639163"/>
            <a:ext cx="5688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Responsable de actualizar: </a:t>
            </a:r>
            <a:r>
              <a:rPr lang="es-MX" sz="1000" b="0" dirty="0"/>
              <a:t>Lic. Rodolfo de León Salas, Coordinador General Administrativo</a:t>
            </a:r>
          </a:p>
        </p:txBody>
      </p:sp>
      <p:sp>
        <p:nvSpPr>
          <p:cNvPr id="6" name="27 Rectángulo">
            <a:extLst>
              <a:ext uri="{FF2B5EF4-FFF2-40B4-BE49-F238E27FC236}">
                <a16:creationId xmlns:a16="http://schemas.microsoft.com/office/drawing/2014/main" id="{C2097D10-F908-4BF7-9679-7004403F0C05}"/>
              </a:ext>
            </a:extLst>
          </p:cNvPr>
          <p:cNvSpPr/>
          <p:nvPr userDrawn="1"/>
        </p:nvSpPr>
        <p:spPr>
          <a:xfrm>
            <a:off x="6025150" y="692696"/>
            <a:ext cx="31318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/>
              <a:t>ACTUALIZACIÓN:    </a:t>
            </a:r>
            <a:r>
              <a:rPr lang="es-ES" sz="1000" b="1" dirty="0">
                <a:solidFill>
                  <a:srgbClr val="FF0000"/>
                </a:solidFill>
              </a:rPr>
              <a:t>Enero 7, 2021.</a:t>
            </a:r>
          </a:p>
          <a:p>
            <a:endParaRPr lang="es-ES" sz="1000" b="0" dirty="0"/>
          </a:p>
          <a:p>
            <a:r>
              <a:rPr lang="es-ES" sz="1000" b="1" dirty="0"/>
              <a:t>A LA FECHA NO SE CUENTA CON VACANTES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D59E80C-5CD6-4381-AE42-D1DA82A13983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5"/>
            <a:ext cx="1907704" cy="115212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A1E6A0F-2FCA-4007-A588-D5642F137436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3" t="35087" r="6665" b="28897"/>
          <a:stretch/>
        </p:blipFill>
        <p:spPr>
          <a:xfrm>
            <a:off x="7013275" y="6223414"/>
            <a:ext cx="2096219" cy="5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0663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042A-230E-491D-AAAF-D1041FEDA530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0318-3710-4683-9735-8880D9E7C4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30292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DD20-3DD5-48E5-83DF-4DB362987737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DAAC-D3E2-4029-B22B-44B9A95FE1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81538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D54BAF-3E57-443E-85AC-3D7D6A61C6E1}" type="datetimeFigureOut">
              <a:rPr lang="es-ES"/>
              <a:pPr>
                <a:defRPr/>
              </a:pPr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55DB70-9DF9-4B06-8655-105788765B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2582967" y="2348681"/>
            <a:ext cx="1600744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>
                <a:latin typeface="Arial Narrow" pitchFamily="34" charset="0"/>
              </a:rPr>
              <a:t>JUAN CARLOS VILLARREAL GARZA</a:t>
            </a:r>
          </a:p>
          <a:p>
            <a:r>
              <a:rPr lang="es-MX" sz="700" b="0" dirty="0">
                <a:latin typeface="Arial Narrow" pitchFamily="34" charset="0"/>
              </a:rPr>
              <a:t>JEFE DE OFICINA DEL C. SECRETARIO </a:t>
            </a:r>
          </a:p>
          <a:p>
            <a:r>
              <a:rPr lang="es-MX" sz="700" b="0" dirty="0">
                <a:latin typeface="Arial Narrow" pitchFamily="34" charset="0"/>
              </a:rPr>
              <a:t>DE GOBIERNO</a:t>
            </a:r>
          </a:p>
          <a:p>
            <a:r>
              <a:rPr lang="es-MX" sz="7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33" name="AutoShape 3">
            <a:extLst>
              <a:ext uri="{FF2B5EF4-FFF2-40B4-BE49-F238E27FC236}">
                <a16:creationId xmlns:a16="http://schemas.microsoft.com/office/drawing/2014/main" id="{A1CFACC9-282B-44B9-876D-22F51351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5498" y="3900445"/>
            <a:ext cx="1344272" cy="4767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7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ROBERTO OROZCO AGUIRRE</a:t>
            </a:r>
          </a:p>
          <a:p>
            <a:r>
              <a:rPr lang="es-MX" sz="700" b="0" dirty="0">
                <a:latin typeface="Arial Narrow" pitchFamily="34" charset="0"/>
              </a:rPr>
              <a:t>PERIODICO OFICIAL DEL GOBIERNO</a:t>
            </a:r>
          </a:p>
          <a:p>
            <a:r>
              <a:rPr lang="es-MX" sz="700" b="0" dirty="0">
                <a:latin typeface="Arial Narrow" pitchFamily="34" charset="0"/>
              </a:rPr>
              <a:t> DEL ESTADO</a:t>
            </a:r>
          </a:p>
          <a:p>
            <a:r>
              <a:rPr lang="es-MX" sz="700" b="0" dirty="0">
                <a:latin typeface="Arial Narrow" pitchFamily="34" charset="0"/>
              </a:rPr>
              <a:t>MMS02</a:t>
            </a:r>
            <a:endParaRPr lang="es-ES" sz="700" b="0" dirty="0">
              <a:latin typeface="Arial Narrow" pitchFamily="34" charset="0"/>
            </a:endParaRPr>
          </a:p>
          <a:p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0944EAC-FCA9-45EE-AFCF-69848263269D}"/>
              </a:ext>
            </a:extLst>
          </p:cNvPr>
          <p:cNvCxnSpPr>
            <a:cxnSpLocks/>
          </p:cNvCxnSpPr>
          <p:nvPr/>
        </p:nvCxnSpPr>
        <p:spPr>
          <a:xfrm>
            <a:off x="4572000" y="755179"/>
            <a:ext cx="0" cy="2342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65" name="AutoShape 13"/>
          <p:cNvSpPr>
            <a:spLocks noChangeArrowheads="1"/>
          </p:cNvSpPr>
          <p:nvPr/>
        </p:nvSpPr>
        <p:spPr bwMode="auto">
          <a:xfrm>
            <a:off x="3848258" y="513646"/>
            <a:ext cx="1477730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>
                <a:latin typeface="Arial Narrow" pitchFamily="34" charset="0"/>
              </a:rPr>
              <a:t>MIGEL ANGEL RIQUELME SOLIS</a:t>
            </a:r>
          </a:p>
          <a:p>
            <a:r>
              <a:rPr lang="es-ES" sz="700" b="0" dirty="0">
                <a:latin typeface="Arial Narrow" pitchFamily="34" charset="0"/>
              </a:rPr>
              <a:t>GOBERNADOR DEL ESTADO</a:t>
            </a:r>
          </a:p>
        </p:txBody>
      </p:sp>
      <p:sp>
        <p:nvSpPr>
          <p:cNvPr id="6166" name="AutoShape 15"/>
          <p:cNvSpPr>
            <a:spLocks noChangeArrowheads="1"/>
          </p:cNvSpPr>
          <p:nvPr/>
        </p:nvSpPr>
        <p:spPr bwMode="auto">
          <a:xfrm>
            <a:off x="3828892" y="1223332"/>
            <a:ext cx="1493698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700" b="0" dirty="0" smtClean="0">
                <a:latin typeface="Arial Narrow" pitchFamily="34" charset="0"/>
              </a:rPr>
              <a:t>DE LAS FUENTES HERNÁNDEZ</a:t>
            </a:r>
            <a:endParaRPr lang="es-ES" sz="700" b="0" dirty="0">
              <a:latin typeface="Arial Narrow" pitchFamily="34" charset="0"/>
            </a:endParaRPr>
          </a:p>
          <a:p>
            <a:r>
              <a:rPr lang="es-ES" sz="7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700" b="0" dirty="0">
                <a:latin typeface="Arial Narrow" pitchFamily="34" charset="0"/>
              </a:rPr>
              <a:t>MSS0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6156" name="Conector: angular 6155">
            <a:extLst>
              <a:ext uri="{FF2B5EF4-FFF2-40B4-BE49-F238E27FC236}">
                <a16:creationId xmlns:a16="http://schemas.microsoft.com/office/drawing/2014/main" id="{9A01E4D9-A60A-41E8-9E7A-784B11D73E1A}"/>
              </a:ext>
            </a:extLst>
          </p:cNvPr>
          <p:cNvCxnSpPr>
            <a:cxnSpLocks/>
            <a:endCxn id="58" idx="1"/>
          </p:cNvCxnSpPr>
          <p:nvPr/>
        </p:nvCxnSpPr>
        <p:spPr>
          <a:xfrm rot="5400000">
            <a:off x="-116765" y="4075012"/>
            <a:ext cx="1082938" cy="556142"/>
          </a:xfrm>
          <a:prstGeom prst="bentConnector4">
            <a:avLst>
              <a:gd name="adj1" fmla="val 11190"/>
              <a:gd name="adj2" fmla="val 11482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DB64B891-AD27-4DB4-8A83-9CAAB1EF3139}"/>
              </a:ext>
            </a:extLst>
          </p:cNvPr>
          <p:cNvCxnSpPr>
            <a:cxnSpLocks/>
          </p:cNvCxnSpPr>
          <p:nvPr/>
        </p:nvCxnSpPr>
        <p:spPr>
          <a:xfrm>
            <a:off x="71532" y="4226552"/>
            <a:ext cx="1770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72" name="Conector recto 6171">
            <a:extLst>
              <a:ext uri="{FF2B5EF4-FFF2-40B4-BE49-F238E27FC236}">
                <a16:creationId xmlns:a16="http://schemas.microsoft.com/office/drawing/2014/main" id="{24E4181C-F69B-41F3-A1F5-B0E081523BCD}"/>
              </a:ext>
            </a:extLst>
          </p:cNvPr>
          <p:cNvCxnSpPr>
            <a:cxnSpLocks/>
          </p:cNvCxnSpPr>
          <p:nvPr/>
        </p:nvCxnSpPr>
        <p:spPr>
          <a:xfrm>
            <a:off x="4135269" y="3100444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3468638" y="3256622"/>
            <a:ext cx="1358960" cy="5415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FRANCISCO DE J. NIEBLA VARGAS</a:t>
            </a:r>
          </a:p>
          <a:p>
            <a:r>
              <a:rPr lang="es-ES_tradnl" sz="700" b="0" dirty="0">
                <a:latin typeface="Arial Narrow" pitchFamily="34" charset="0"/>
              </a:rPr>
              <a:t>SUBSECRETARIA DE ASUNTOS </a:t>
            </a:r>
          </a:p>
          <a:p>
            <a:r>
              <a:rPr lang="es-ES_tradnl" sz="700" b="0" dirty="0">
                <a:latin typeface="Arial Narrow" pitchFamily="34" charset="0"/>
              </a:rPr>
              <a:t>POLITICOS Y SOCIALES</a:t>
            </a:r>
          </a:p>
          <a:p>
            <a:r>
              <a:rPr lang="es-ES_tradnl" sz="700" b="0" dirty="0">
                <a:latin typeface="Arial Narrow" pitchFamily="34" charset="0"/>
              </a:rPr>
              <a:t>MMS01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2D6BFA2D-EE02-41AE-9F14-738231CF7FB3}"/>
              </a:ext>
            </a:extLst>
          </p:cNvPr>
          <p:cNvCxnSpPr>
            <a:cxnSpLocks/>
          </p:cNvCxnSpPr>
          <p:nvPr/>
        </p:nvCxnSpPr>
        <p:spPr>
          <a:xfrm>
            <a:off x="5654700" y="3104330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57" name="AutoShape 36"/>
          <p:cNvSpPr>
            <a:spLocks noChangeArrowheads="1"/>
          </p:cNvSpPr>
          <p:nvPr/>
        </p:nvSpPr>
        <p:spPr bwMode="auto">
          <a:xfrm>
            <a:off x="4967001" y="3269458"/>
            <a:ext cx="1344272" cy="5164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>
                <a:latin typeface="Arial Narrow" pitchFamily="34" charset="0"/>
              </a:rPr>
              <a:t>JUAN FRANCISCO MARTINEZ AVALOS</a:t>
            </a:r>
            <a:endParaRPr lang="es-ES_tradnl" sz="700" b="0" dirty="0">
              <a:latin typeface="Arial Narrow" pitchFamily="34" charset="0"/>
            </a:endParaRPr>
          </a:p>
          <a:p>
            <a:r>
              <a:rPr lang="es-ES_tradnl" sz="700" b="0" dirty="0">
                <a:latin typeface="Arial Narrow" pitchFamily="34" charset="0"/>
              </a:rPr>
              <a:t>SUBSECRETARIA DE</a:t>
            </a:r>
          </a:p>
          <a:p>
            <a:r>
              <a:rPr lang="es-ES_tradnl" sz="700" b="0" dirty="0">
                <a:latin typeface="Arial Narrow" pitchFamily="34" charset="0"/>
              </a:rPr>
              <a:t> PROTECCION CIVIL</a:t>
            </a:r>
          </a:p>
          <a:p>
            <a:r>
              <a:rPr lang="es-MX" sz="700" b="0" dirty="0">
                <a:latin typeface="Arial Narrow" pitchFamily="34" charset="0"/>
              </a:rPr>
              <a:t>MMS02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53" name="AutoShape 11">
            <a:extLst>
              <a:ext uri="{FF2B5EF4-FFF2-40B4-BE49-F238E27FC236}">
                <a16:creationId xmlns:a16="http://schemas.microsoft.com/office/drawing/2014/main" id="{D01B1F52-C852-4DAA-9AFC-188042E85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447" y="5724632"/>
            <a:ext cx="1443409" cy="506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" sz="700" b="0" dirty="0">
                <a:solidFill>
                  <a:srgbClr val="000000"/>
                </a:solidFill>
                <a:latin typeface="Arial Narrow" pitchFamily="34" charset="0"/>
              </a:rPr>
              <a:t>LUCAS MARTINEZ SANCHEZ</a:t>
            </a:r>
          </a:p>
          <a:p>
            <a:r>
              <a:rPr lang="es-ES" sz="700" b="0" dirty="0">
                <a:latin typeface="Arial Narrow" pitchFamily="34" charset="0"/>
              </a:rPr>
              <a:t>ARCHIVO GENERAL DEL </a:t>
            </a:r>
          </a:p>
          <a:p>
            <a:r>
              <a:rPr lang="es-ES" sz="700" b="0" dirty="0">
                <a:latin typeface="Arial Narrow" pitchFamily="34" charset="0"/>
              </a:rPr>
              <a:t>ESTADO DE COAHUILA</a:t>
            </a:r>
          </a:p>
          <a:p>
            <a:r>
              <a:rPr lang="es-ES" sz="700" b="0" dirty="0">
                <a:solidFill>
                  <a:srgbClr val="000000"/>
                </a:solidFill>
                <a:latin typeface="Arial Narrow" pitchFamily="34" charset="0"/>
              </a:rPr>
              <a:t>MM01</a:t>
            </a:r>
          </a:p>
        </p:txBody>
      </p: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FFC46343-9282-4964-9AE1-A7EFDDA080FF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35591" y="187029"/>
            <a:ext cx="14337" cy="4318842"/>
          </a:xfrm>
          <a:prstGeom prst="bentConnector3">
            <a:avLst>
              <a:gd name="adj1" fmla="val -8636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406D723A-7B1E-4991-94A8-1A997E38E627}"/>
              </a:ext>
            </a:extLst>
          </p:cNvPr>
          <p:cNvCxnSpPr/>
          <p:nvPr/>
        </p:nvCxnSpPr>
        <p:spPr>
          <a:xfrm>
            <a:off x="2516812" y="3100094"/>
            <a:ext cx="0" cy="354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3CB1FC73-875D-4CE0-9B13-9675CF16ED17}"/>
              </a:ext>
            </a:extLst>
          </p:cNvPr>
          <p:cNvCxnSpPr>
            <a:cxnSpLocks/>
          </p:cNvCxnSpPr>
          <p:nvPr/>
        </p:nvCxnSpPr>
        <p:spPr>
          <a:xfrm>
            <a:off x="5572922" y="222174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58" name="AutoShape 37"/>
          <p:cNvSpPr>
            <a:spLocks noChangeArrowheads="1"/>
          </p:cNvSpPr>
          <p:nvPr/>
        </p:nvSpPr>
        <p:spPr bwMode="auto">
          <a:xfrm>
            <a:off x="4765296" y="2367732"/>
            <a:ext cx="1619023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>
                <a:latin typeface="Arial Narrow" pitchFamily="34" charset="0"/>
              </a:rPr>
              <a:t>RODOLFO DE LEON SALAS</a:t>
            </a:r>
          </a:p>
          <a:p>
            <a:r>
              <a:rPr lang="es-ES_tradnl" sz="700" b="0" dirty="0">
                <a:latin typeface="Arial Narrow" pitchFamily="34" charset="0"/>
              </a:rPr>
              <a:t>COORDINACION GENERAL ADMINISTRATIVA</a:t>
            </a:r>
          </a:p>
          <a:p>
            <a:r>
              <a:rPr lang="es-MX" sz="700" b="0" dirty="0">
                <a:latin typeface="Arial Narrow" pitchFamily="34" charset="0"/>
              </a:rPr>
              <a:t>MMS02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2" name="AutoShape 37">
            <a:extLst>
              <a:ext uri="{FF2B5EF4-FFF2-40B4-BE49-F238E27FC236}">
                <a16:creationId xmlns:a16="http://schemas.microsoft.com/office/drawing/2014/main" id="{610BA6B7-702C-4315-AFDC-0B7F3AA70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264" y="2363144"/>
            <a:ext cx="1507834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>
                <a:latin typeface="Arial Narrow" pitchFamily="34" charset="0"/>
              </a:rPr>
              <a:t>JORGE ALEJANDRO SANCHEZ DE VALLE</a:t>
            </a:r>
          </a:p>
          <a:p>
            <a:r>
              <a:rPr lang="es-MX" sz="700" b="0" dirty="0">
                <a:latin typeface="Arial Narrow" pitchFamily="34" charset="0"/>
              </a:rPr>
              <a:t>UNIDAD DE TRANSPARENCIA</a:t>
            </a:r>
            <a:endParaRPr lang="es-ES_tradnl" sz="7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MM04</a:t>
            </a:r>
          </a:p>
        </p:txBody>
      </p:sp>
      <p:sp>
        <p:nvSpPr>
          <p:cNvPr id="26" name="AutoShape 20"/>
          <p:cNvSpPr>
            <a:spLocks noChangeArrowheads="1"/>
          </p:cNvSpPr>
          <p:nvPr/>
        </p:nvSpPr>
        <p:spPr bwMode="auto">
          <a:xfrm>
            <a:off x="41044" y="3228989"/>
            <a:ext cx="1359140" cy="601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SUBSECRETARIA DE COORDINACION</a:t>
            </a:r>
          </a:p>
          <a:p>
            <a:r>
              <a:rPr lang="es-ES_tradnl" sz="700" b="0" dirty="0">
                <a:latin typeface="Arial Narrow" pitchFamily="34" charset="0"/>
              </a:rPr>
              <a:t> INTERINSTITUCIONAL EN </a:t>
            </a:r>
          </a:p>
          <a:p>
            <a:r>
              <a:rPr lang="es-ES_tradnl" sz="700" b="0" dirty="0">
                <a:latin typeface="Arial Narrow" pitchFamily="34" charset="0"/>
              </a:rPr>
              <a:t>MATERIA DE SEGURIDAD</a:t>
            </a:r>
          </a:p>
        </p:txBody>
      </p:sp>
      <p:sp>
        <p:nvSpPr>
          <p:cNvPr id="28" name="AutoShape 20"/>
          <p:cNvSpPr>
            <a:spLocks noChangeArrowheads="1"/>
          </p:cNvSpPr>
          <p:nvPr/>
        </p:nvSpPr>
        <p:spPr bwMode="auto">
          <a:xfrm>
            <a:off x="141425" y="3978682"/>
            <a:ext cx="144600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SECRETARIADO EJECUTIVO DEL </a:t>
            </a:r>
          </a:p>
          <a:p>
            <a:r>
              <a:rPr lang="es-ES_tradnl" sz="700" b="0" dirty="0">
                <a:latin typeface="Arial Narrow" pitchFamily="34" charset="0"/>
              </a:rPr>
              <a:t>CONSEJO ESTATAL DE SEGURIDAD</a:t>
            </a:r>
          </a:p>
          <a:p>
            <a:r>
              <a:rPr lang="es-ES_tradnl" sz="700" b="0" dirty="0">
                <a:latin typeface="Arial Narrow" pitchFamily="34" charset="0"/>
              </a:rPr>
              <a:t> PUBLICA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1825439" y="3243886"/>
            <a:ext cx="1394294" cy="5283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es-ES_tradnl" sz="700" b="0" dirty="0">
              <a:latin typeface="Arial Narrow" pitchFamily="34" charset="0"/>
            </a:endParaRPr>
          </a:p>
          <a:p>
            <a:r>
              <a:rPr lang="es-ES_tradnl" sz="700" b="0" dirty="0">
                <a:latin typeface="Arial Narrow" pitchFamily="34" charset="0"/>
              </a:rPr>
              <a:t>ALBERTO AGUIRRE VILLARREAL</a:t>
            </a:r>
          </a:p>
          <a:p>
            <a:r>
              <a:rPr lang="es-ES_tradnl" sz="700" b="0" dirty="0">
                <a:latin typeface="Arial Narrow" pitchFamily="34" charset="0"/>
              </a:rPr>
              <a:t>SUBSECRETARIA  DE GOBIERNO Y</a:t>
            </a:r>
          </a:p>
          <a:p>
            <a:r>
              <a:rPr lang="es-ES_tradnl" sz="700" b="0" dirty="0">
                <a:latin typeface="Arial Narrow" pitchFamily="34" charset="0"/>
              </a:rPr>
              <a:t>  ATENCION CIUDADANA </a:t>
            </a:r>
          </a:p>
          <a:p>
            <a:r>
              <a:rPr lang="es-ES_tradnl" sz="700" b="0" dirty="0">
                <a:latin typeface="Arial Narrow" pitchFamily="34" charset="0"/>
              </a:rPr>
              <a:t>MMS01</a:t>
            </a:r>
          </a:p>
          <a:p>
            <a:endParaRPr lang="es-ES_tradnl" sz="700" b="0" dirty="0">
              <a:latin typeface="Arial Narrow" pitchFamily="34" charset="0"/>
            </a:endParaRPr>
          </a:p>
        </p:txBody>
      </p:sp>
      <p:sp>
        <p:nvSpPr>
          <p:cNvPr id="58" name="AutoShape 20">
            <a:extLst>
              <a:ext uri="{FF2B5EF4-FFF2-40B4-BE49-F238E27FC236}">
                <a16:creationId xmlns:a16="http://schemas.microsoft.com/office/drawing/2014/main" id="{23D8442B-F063-4F78-B3E4-DD51F722D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33" y="4606421"/>
            <a:ext cx="144600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00" b="0" dirty="0">
                <a:latin typeface="Arial Narrow" pitchFamily="34" charset="0"/>
              </a:rPr>
              <a:t>SAUL GARDUÑO RAMIREZ</a:t>
            </a:r>
          </a:p>
          <a:p>
            <a:r>
              <a:rPr lang="es-ES_tradnl" sz="700" b="0" dirty="0">
                <a:latin typeface="Arial Narrow" pitchFamily="34" charset="0"/>
              </a:rPr>
              <a:t>CENTRO DE EVALUACION Y CONTROL</a:t>
            </a:r>
          </a:p>
          <a:p>
            <a:r>
              <a:rPr lang="es-ES_tradnl" sz="700" b="0" dirty="0">
                <a:latin typeface="Arial Narrow" pitchFamily="34" charset="0"/>
              </a:rPr>
              <a:t>DE CONFIANZA</a:t>
            </a:r>
          </a:p>
          <a:p>
            <a:r>
              <a:rPr lang="es-MX" sz="700" b="0" dirty="0">
                <a:latin typeface="Arial Narrow" pitchFamily="34" charset="0"/>
              </a:rPr>
              <a:t>MMS01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55E30D11-2B22-4E48-B187-C8D782F33A4C}"/>
              </a:ext>
            </a:extLst>
          </p:cNvPr>
          <p:cNvCxnSpPr>
            <a:stCxn id="21" idx="2"/>
            <a:endCxn id="53" idx="1"/>
          </p:cNvCxnSpPr>
          <p:nvPr/>
        </p:nvCxnSpPr>
        <p:spPr>
          <a:xfrm rot="5400000">
            <a:off x="1074812" y="4529913"/>
            <a:ext cx="2205411" cy="690139"/>
          </a:xfrm>
          <a:prstGeom prst="bentConnector4">
            <a:avLst>
              <a:gd name="adj1" fmla="val 5694"/>
              <a:gd name="adj2" fmla="val 1130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6258496-4E36-4C3B-8E8C-315A79E8DCE0}"/>
              </a:ext>
            </a:extLst>
          </p:cNvPr>
          <p:cNvCxnSpPr/>
          <p:nvPr/>
        </p:nvCxnSpPr>
        <p:spPr>
          <a:xfrm>
            <a:off x="1748729" y="4221088"/>
            <a:ext cx="2468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A8DB970F-5332-439C-B72A-CFBE69CE5B9D}"/>
              </a:ext>
            </a:extLst>
          </p:cNvPr>
          <p:cNvCxnSpPr/>
          <p:nvPr/>
        </p:nvCxnSpPr>
        <p:spPr>
          <a:xfrm>
            <a:off x="1752170" y="5399306"/>
            <a:ext cx="2468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AutoShape 4">
            <a:extLst>
              <a:ext uri="{FF2B5EF4-FFF2-40B4-BE49-F238E27FC236}">
                <a16:creationId xmlns:a16="http://schemas.microsoft.com/office/drawing/2014/main" id="{8D4B657F-FE21-4DB0-93BE-F7694B026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127" y="5148871"/>
            <a:ext cx="1443408" cy="5008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DORA ALICIA DE LA GARZA VILLANUEVA</a:t>
            </a:r>
          </a:p>
          <a:p>
            <a:r>
              <a:rPr lang="es-ES_tradnl" sz="700" b="0" dirty="0">
                <a:latin typeface="Arial Narrow" pitchFamily="34" charset="0"/>
              </a:rPr>
              <a:t>REGISTRO CIVIL</a:t>
            </a:r>
          </a:p>
          <a:p>
            <a:r>
              <a:rPr lang="es-ES_tradnl" sz="700" b="0" dirty="0">
                <a:latin typeface="Arial Narrow" pitchFamily="34" charset="0"/>
              </a:rPr>
              <a:t>MMS02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D26CDC48-9A32-4798-825D-043F73407D37}"/>
              </a:ext>
            </a:extLst>
          </p:cNvPr>
          <p:cNvCxnSpPr>
            <a:cxnSpLocks/>
          </p:cNvCxnSpPr>
          <p:nvPr/>
        </p:nvCxnSpPr>
        <p:spPr>
          <a:xfrm>
            <a:off x="7039322" y="3097535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6400775" y="3253563"/>
            <a:ext cx="1293282" cy="53234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SUBSECRETARIA DE </a:t>
            </a:r>
          </a:p>
          <a:p>
            <a:r>
              <a:rPr lang="es-ES_tradnl" sz="700" b="0" dirty="0">
                <a:latin typeface="Arial Narrow" pitchFamily="34" charset="0"/>
              </a:rPr>
              <a:t>COORDINACIONES REGIONALES</a:t>
            </a:r>
          </a:p>
          <a:p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C8966DCB-EDFE-44EF-8E77-DAB9947851A0}"/>
              </a:ext>
            </a:extLst>
          </p:cNvPr>
          <p:cNvCxnSpPr>
            <a:cxnSpLocks/>
            <a:stCxn id="26" idx="0"/>
            <a:endCxn id="33" idx="0"/>
          </p:cNvCxnSpPr>
          <p:nvPr/>
        </p:nvCxnSpPr>
        <p:spPr>
          <a:xfrm rot="16200000" flipH="1">
            <a:off x="4253396" y="-303793"/>
            <a:ext cx="671456" cy="7737020"/>
          </a:xfrm>
          <a:prstGeom prst="bentConnector3">
            <a:avLst>
              <a:gd name="adj1" fmla="val -1985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7"/>
          <p:cNvSpPr>
            <a:spLocks noChangeArrowheads="1"/>
          </p:cNvSpPr>
          <p:nvPr/>
        </p:nvSpPr>
        <p:spPr bwMode="auto">
          <a:xfrm>
            <a:off x="7785498" y="3228988"/>
            <a:ext cx="1344272" cy="5378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CARLOS ALBERTO ESTRADA FLORES</a:t>
            </a:r>
          </a:p>
          <a:p>
            <a:r>
              <a:rPr lang="es-ES_tradnl" sz="700" b="0" dirty="0">
                <a:latin typeface="Arial Narrow" pitchFamily="34" charset="0"/>
              </a:rPr>
              <a:t>CONSEJERIA JURIDICA</a:t>
            </a:r>
          </a:p>
          <a:p>
            <a:r>
              <a:rPr lang="es-MX" sz="700" b="0" dirty="0">
                <a:latin typeface="Arial Narrow" pitchFamily="34" charset="0"/>
              </a:rPr>
              <a:t>MST01</a:t>
            </a:r>
          </a:p>
        </p:txBody>
      </p:sp>
      <p:sp>
        <p:nvSpPr>
          <p:cNvPr id="36" name="AutoShape 5">
            <a:extLst>
              <a:ext uri="{FF2B5EF4-FFF2-40B4-BE49-F238E27FC236}">
                <a16:creationId xmlns:a16="http://schemas.microsoft.com/office/drawing/2014/main" id="{6CC0ED68-9582-4654-A167-0D6E633B7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127" y="3960495"/>
            <a:ext cx="1400606" cy="540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es-ES_tradnl" sz="700" b="0" dirty="0">
              <a:latin typeface="Arial Narrow" pitchFamily="34" charset="0"/>
            </a:endParaRPr>
          </a:p>
          <a:p>
            <a:r>
              <a:rPr lang="es-ES_tradnl" sz="700" b="0" dirty="0">
                <a:latin typeface="Arial Narrow" pitchFamily="34" charset="0"/>
              </a:rPr>
              <a:t>INSTITUTO REGISTRAL Y CATASTRAL</a:t>
            </a:r>
          </a:p>
          <a:p>
            <a:r>
              <a:rPr lang="es-ES_tradnl" sz="700" b="0" dirty="0">
                <a:latin typeface="Arial Narrow" pitchFamily="34" charset="0"/>
              </a:rPr>
              <a:t>SERGIO MIER CAMPOS</a:t>
            </a:r>
          </a:p>
          <a:p>
            <a:r>
              <a:rPr lang="es-ES_tradnl" sz="700" b="0" dirty="0">
                <a:latin typeface="Arial Narrow" pitchFamily="34" charset="0"/>
              </a:rPr>
              <a:t>MMS01-2</a:t>
            </a:r>
          </a:p>
          <a:p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4F29BAEF-9DC5-4252-BCD6-97F4E8479B0E}"/>
              </a:ext>
            </a:extLst>
          </p:cNvPr>
          <p:cNvCxnSpPr/>
          <p:nvPr/>
        </p:nvCxnSpPr>
        <p:spPr>
          <a:xfrm>
            <a:off x="1748729" y="4797152"/>
            <a:ext cx="2468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AutoShape 5">
            <a:extLst>
              <a:ext uri="{FF2B5EF4-FFF2-40B4-BE49-F238E27FC236}">
                <a16:creationId xmlns:a16="http://schemas.microsoft.com/office/drawing/2014/main" id="{C47992E0-81D8-4249-882F-1F1C44AA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447" y="4581128"/>
            <a:ext cx="1443408" cy="5019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es-ES_tradnl" sz="700" b="0" dirty="0">
              <a:latin typeface="Arial Narrow" pitchFamily="34" charset="0"/>
            </a:endParaRPr>
          </a:p>
          <a:p>
            <a:r>
              <a:rPr lang="es-ES_tradnl" sz="700" b="0" dirty="0">
                <a:latin typeface="Arial Narrow" pitchFamily="34" charset="0"/>
              </a:rPr>
              <a:t>KATY SALINAS PEREZ</a:t>
            </a:r>
          </a:p>
          <a:p>
            <a:r>
              <a:rPr lang="es-ES_tradnl" sz="700" b="0" dirty="0">
                <a:latin typeface="Arial Narrow" pitchFamily="34" charset="0"/>
              </a:rPr>
              <a:t>INSTITUTO COAHUILENSE DE</a:t>
            </a:r>
          </a:p>
          <a:p>
            <a:r>
              <a:rPr lang="es-ES_tradnl" sz="700" b="0" dirty="0">
                <a:latin typeface="Arial Narrow" pitchFamily="34" charset="0"/>
              </a:rPr>
              <a:t> LAS MUJERES</a:t>
            </a:r>
          </a:p>
          <a:p>
            <a:r>
              <a:rPr lang="es-ES_tradnl" sz="700" b="0" dirty="0">
                <a:latin typeface="Arial Narrow" pitchFamily="34" charset="0"/>
              </a:rPr>
              <a:t>MSS0</a:t>
            </a:r>
          </a:p>
          <a:p>
            <a:endParaRPr lang="es-ES_tradnl" sz="7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utoShape 5">
            <a:extLst>
              <a:ext uri="{FF2B5EF4-FFF2-40B4-BE49-F238E27FC236}">
                <a16:creationId xmlns:a16="http://schemas.microsoft.com/office/drawing/2014/main" id="{97ABB5A9-9078-46C2-B5B0-E7DAC72ED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481" y="2869863"/>
            <a:ext cx="1365007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MARIA TATIANA DE LA PEÑA AGUILAR</a:t>
            </a:r>
          </a:p>
          <a:p>
            <a:r>
              <a:rPr lang="es-ES_tradnl" sz="700" b="0" dirty="0">
                <a:latin typeface="Arial Narrow" pitchFamily="34" charset="0"/>
              </a:rPr>
              <a:t>SUBDIRECCION TECNICA</a:t>
            </a:r>
          </a:p>
          <a:p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45" name="73 Conector recto">
            <a:extLst>
              <a:ext uri="{FF2B5EF4-FFF2-40B4-BE49-F238E27FC236}">
                <a16:creationId xmlns:a16="http://schemas.microsoft.com/office/drawing/2014/main" id="{0AC3021F-DF64-4379-8297-8D144B12C561}"/>
              </a:ext>
            </a:extLst>
          </p:cNvPr>
          <p:cNvCxnSpPr/>
          <p:nvPr/>
        </p:nvCxnSpPr>
        <p:spPr>
          <a:xfrm>
            <a:off x="1445404" y="3773846"/>
            <a:ext cx="317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75 Conector recto">
            <a:extLst>
              <a:ext uri="{FF2B5EF4-FFF2-40B4-BE49-F238E27FC236}">
                <a16:creationId xmlns:a16="http://schemas.microsoft.com/office/drawing/2014/main" id="{E08D328B-D930-4118-8A08-1DABD5157BE2}"/>
              </a:ext>
            </a:extLst>
          </p:cNvPr>
          <p:cNvCxnSpPr/>
          <p:nvPr/>
        </p:nvCxnSpPr>
        <p:spPr>
          <a:xfrm>
            <a:off x="1446478" y="4217729"/>
            <a:ext cx="238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AutoShape 5">
            <a:extLst>
              <a:ext uri="{FF2B5EF4-FFF2-40B4-BE49-F238E27FC236}">
                <a16:creationId xmlns:a16="http://schemas.microsoft.com/office/drawing/2014/main" id="{96092039-DB1E-4D78-9779-4DC0F6602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244" y="3545009"/>
            <a:ext cx="1329691" cy="44372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LAURA L. VERDUZCO MALDONADO</a:t>
            </a:r>
          </a:p>
          <a:p>
            <a:r>
              <a:rPr lang="es-ES_tradnl" sz="700" b="0" dirty="0">
                <a:latin typeface="Arial Narrow" pitchFamily="34" charset="0"/>
              </a:rPr>
              <a:t>ENLACE TORREON</a:t>
            </a:r>
          </a:p>
          <a:p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48" name="AutoShape 5">
            <a:extLst>
              <a:ext uri="{FF2B5EF4-FFF2-40B4-BE49-F238E27FC236}">
                <a16:creationId xmlns:a16="http://schemas.microsoft.com/office/drawing/2014/main" id="{71C8C958-857C-438E-B093-B4C877499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031" y="4038954"/>
            <a:ext cx="1329691" cy="4278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ZULEYCA GALINDO HURTADO</a:t>
            </a:r>
          </a:p>
          <a:p>
            <a:r>
              <a:rPr lang="es-ES_tradnl" sz="700" b="0" dirty="0">
                <a:latin typeface="Arial Narrow" pitchFamily="34" charset="0"/>
              </a:rPr>
              <a:t>ENLACE SALTILLO </a:t>
            </a:r>
          </a:p>
          <a:p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49" name="AutoShape 5">
            <a:extLst>
              <a:ext uri="{FF2B5EF4-FFF2-40B4-BE49-F238E27FC236}">
                <a16:creationId xmlns:a16="http://schemas.microsoft.com/office/drawing/2014/main" id="{8A7EB346-DC1B-4D97-8211-146ACFA06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1" y="3536296"/>
            <a:ext cx="1336110" cy="4349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ANTONIO A. LINARES LOPEZ</a:t>
            </a:r>
          </a:p>
          <a:p>
            <a:r>
              <a:rPr lang="es-ES_tradnl" sz="700" b="0" dirty="0">
                <a:latin typeface="Arial Narrow" pitchFamily="34" charset="0"/>
              </a:rPr>
              <a:t>COORDINACION DE APOYO </a:t>
            </a:r>
          </a:p>
          <a:p>
            <a:r>
              <a:rPr lang="es-ES_tradnl" sz="700" b="0" dirty="0">
                <a:latin typeface="Arial Narrow" pitchFamily="34" charset="0"/>
              </a:rPr>
              <a:t>ADMINISTRATIVO</a:t>
            </a:r>
          </a:p>
          <a:p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50" name="Conector: angular 149">
            <a:extLst>
              <a:ext uri="{FF2B5EF4-FFF2-40B4-BE49-F238E27FC236}">
                <a16:creationId xmlns:a16="http://schemas.microsoft.com/office/drawing/2014/main" id="{C2CF10F7-187C-4DDF-8D11-C625DE8429E6}"/>
              </a:ext>
            </a:extLst>
          </p:cNvPr>
          <p:cNvCxnSpPr>
            <a:cxnSpLocks/>
            <a:stCxn id="149" idx="0"/>
            <a:endCxn id="151" idx="0"/>
          </p:cNvCxnSpPr>
          <p:nvPr/>
        </p:nvCxnSpPr>
        <p:spPr>
          <a:xfrm rot="16200000" flipH="1">
            <a:off x="2122262" y="2144439"/>
            <a:ext cx="43493" cy="2827206"/>
          </a:xfrm>
          <a:prstGeom prst="bentConnector3">
            <a:avLst>
              <a:gd name="adj1" fmla="val -17520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AutoShape 5">
            <a:extLst>
              <a:ext uri="{FF2B5EF4-FFF2-40B4-BE49-F238E27FC236}">
                <a16:creationId xmlns:a16="http://schemas.microsoft.com/office/drawing/2014/main" id="{74534797-4E1E-4AB9-90AA-3ADFD510D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766" y="3579789"/>
            <a:ext cx="1329691" cy="44372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NADIA VIOLETA GARZA LOPEZ</a:t>
            </a:r>
          </a:p>
          <a:p>
            <a:r>
              <a:rPr lang="es-ES_tradnl" sz="700" b="0" dirty="0">
                <a:latin typeface="Arial Narrow" pitchFamily="34" charset="0"/>
              </a:rPr>
              <a:t>COORDINACION JURIDICA</a:t>
            </a:r>
          </a:p>
          <a:p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52" name="Conector: angular 151">
            <a:extLst>
              <a:ext uri="{FF2B5EF4-FFF2-40B4-BE49-F238E27FC236}">
                <a16:creationId xmlns:a16="http://schemas.microsoft.com/office/drawing/2014/main" id="{81919C6C-B715-40A8-A57E-078D090840D3}"/>
              </a:ext>
            </a:extLst>
          </p:cNvPr>
          <p:cNvCxnSpPr>
            <a:cxnSpLocks/>
            <a:stCxn id="149" idx="2"/>
            <a:endCxn id="193" idx="1"/>
          </p:cNvCxnSpPr>
          <p:nvPr/>
        </p:nvCxnSpPr>
        <p:spPr>
          <a:xfrm rot="5400000">
            <a:off x="-279691" y="4315147"/>
            <a:ext cx="1353954" cy="666240"/>
          </a:xfrm>
          <a:prstGeom prst="bentConnector4">
            <a:avLst>
              <a:gd name="adj1" fmla="val 6039"/>
              <a:gd name="adj2" fmla="val 11000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ector: angular 152">
            <a:extLst>
              <a:ext uri="{FF2B5EF4-FFF2-40B4-BE49-F238E27FC236}">
                <a16:creationId xmlns:a16="http://schemas.microsoft.com/office/drawing/2014/main" id="{1047E72B-7B1F-4324-865E-54F94236B89F}"/>
              </a:ext>
            </a:extLst>
          </p:cNvPr>
          <p:cNvCxnSpPr>
            <a:cxnSpLocks/>
            <a:endCxn id="190" idx="1"/>
          </p:cNvCxnSpPr>
          <p:nvPr/>
        </p:nvCxnSpPr>
        <p:spPr>
          <a:xfrm rot="16200000" flipH="1">
            <a:off x="560179" y="4351614"/>
            <a:ext cx="1802324" cy="3187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93A538E2-D401-49E2-A281-DEEA07D68855}"/>
              </a:ext>
            </a:extLst>
          </p:cNvPr>
          <p:cNvCxnSpPr/>
          <p:nvPr/>
        </p:nvCxnSpPr>
        <p:spPr>
          <a:xfrm>
            <a:off x="13619" y="4321902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AutoShape 5">
            <a:extLst>
              <a:ext uri="{FF2B5EF4-FFF2-40B4-BE49-F238E27FC236}">
                <a16:creationId xmlns:a16="http://schemas.microsoft.com/office/drawing/2014/main" id="{AE71D9CF-EBFF-4201-AA95-661BCCF9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1" y="4107642"/>
            <a:ext cx="1324198" cy="4453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FERNANDO HERNANDEZ GARCIA</a:t>
            </a:r>
          </a:p>
          <a:p>
            <a:r>
              <a:rPr lang="es-ES_tradnl" sz="700" b="0" dirty="0">
                <a:latin typeface="Arial Narrow" pitchFamily="34" charset="0"/>
              </a:rPr>
              <a:t>ANALISTA DE ORGANIZACION</a:t>
            </a:r>
          </a:p>
          <a:p>
            <a:r>
              <a:rPr lang="es-ES_tradnl" sz="700" b="0" dirty="0">
                <a:latin typeface="Arial Narrow" pitchFamily="34" charset="0"/>
              </a:rPr>
              <a:t> Y METODOS "A"</a:t>
            </a:r>
          </a:p>
          <a:p>
            <a:r>
              <a:rPr lang="es-MX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CB7BD59A-0794-43A1-A403-139B48C06F7C}"/>
              </a:ext>
            </a:extLst>
          </p:cNvPr>
          <p:cNvCxnSpPr/>
          <p:nvPr/>
        </p:nvCxnSpPr>
        <p:spPr>
          <a:xfrm>
            <a:off x="2135193" y="3200335"/>
            <a:ext cx="0" cy="267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Conector: angular 156">
            <a:extLst>
              <a:ext uri="{FF2B5EF4-FFF2-40B4-BE49-F238E27FC236}">
                <a16:creationId xmlns:a16="http://schemas.microsoft.com/office/drawing/2014/main" id="{A61FD1B9-A82F-4C88-AE5A-8D2BABA65B56}"/>
              </a:ext>
            </a:extLst>
          </p:cNvPr>
          <p:cNvCxnSpPr>
            <a:cxnSpLocks/>
            <a:stCxn id="180" idx="1"/>
            <a:endCxn id="163" idx="0"/>
          </p:cNvCxnSpPr>
          <p:nvPr/>
        </p:nvCxnSpPr>
        <p:spPr>
          <a:xfrm rot="10800000" flipH="1">
            <a:off x="6375705" y="3583795"/>
            <a:ext cx="2068788" cy="2264492"/>
          </a:xfrm>
          <a:prstGeom prst="bentConnector4">
            <a:avLst>
              <a:gd name="adj1" fmla="val -3341"/>
              <a:gd name="adj2" fmla="val 10352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Conector recto 157">
            <a:extLst>
              <a:ext uri="{FF2B5EF4-FFF2-40B4-BE49-F238E27FC236}">
                <a16:creationId xmlns:a16="http://schemas.microsoft.com/office/drawing/2014/main" id="{DF72852C-C1E2-4580-99F5-871967C2F709}"/>
              </a:ext>
            </a:extLst>
          </p:cNvPr>
          <p:cNvCxnSpPr>
            <a:stCxn id="144" idx="2"/>
          </p:cNvCxnSpPr>
          <p:nvPr/>
        </p:nvCxnSpPr>
        <p:spPr>
          <a:xfrm flipH="1">
            <a:off x="7790984" y="3387942"/>
            <a:ext cx="1" cy="119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id="{2CF492A5-6B60-4FAE-8355-4E76598CEE1B}"/>
              </a:ext>
            </a:extLst>
          </p:cNvPr>
          <p:cNvCxnSpPr/>
          <p:nvPr/>
        </p:nvCxnSpPr>
        <p:spPr>
          <a:xfrm>
            <a:off x="8434462" y="3972313"/>
            <a:ext cx="0" cy="205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Conector: angular 159">
            <a:extLst>
              <a:ext uri="{FF2B5EF4-FFF2-40B4-BE49-F238E27FC236}">
                <a16:creationId xmlns:a16="http://schemas.microsoft.com/office/drawing/2014/main" id="{1F66EB7E-3963-4CA2-9A05-E38802C21936}"/>
              </a:ext>
            </a:extLst>
          </p:cNvPr>
          <p:cNvCxnSpPr>
            <a:cxnSpLocks/>
            <a:endCxn id="144" idx="0"/>
          </p:cNvCxnSpPr>
          <p:nvPr/>
        </p:nvCxnSpPr>
        <p:spPr>
          <a:xfrm rot="5400000" flipH="1" flipV="1">
            <a:off x="4250882" y="-664397"/>
            <a:ext cx="5842" cy="7074363"/>
          </a:xfrm>
          <a:prstGeom prst="bentConnector3">
            <a:avLst>
              <a:gd name="adj1" fmla="val 40130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id="{0C6B4770-C918-4129-8EB5-20F01ADE0A17}"/>
              </a:ext>
            </a:extLst>
          </p:cNvPr>
          <p:cNvCxnSpPr/>
          <p:nvPr/>
        </p:nvCxnSpPr>
        <p:spPr>
          <a:xfrm>
            <a:off x="3538716" y="2638178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Conector recto 161">
            <a:extLst>
              <a:ext uri="{FF2B5EF4-FFF2-40B4-BE49-F238E27FC236}">
                <a16:creationId xmlns:a16="http://schemas.microsoft.com/office/drawing/2014/main" id="{9DE5CA1E-54FA-4976-9DD6-D2EDC475933F}"/>
              </a:ext>
            </a:extLst>
          </p:cNvPr>
          <p:cNvCxnSpPr/>
          <p:nvPr/>
        </p:nvCxnSpPr>
        <p:spPr>
          <a:xfrm>
            <a:off x="6306529" y="3819610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AutoShape 5">
            <a:extLst>
              <a:ext uri="{FF2B5EF4-FFF2-40B4-BE49-F238E27FC236}">
                <a16:creationId xmlns:a16="http://schemas.microsoft.com/office/drawing/2014/main" id="{CA0D9F23-14FA-4130-A71D-9788DD0F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215" y="3583795"/>
            <a:ext cx="1370555" cy="4437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XOCHITL AGUILAR RENTERIA</a:t>
            </a:r>
          </a:p>
          <a:p>
            <a:r>
              <a:rPr lang="es-MX" sz="700" b="0" dirty="0">
                <a:latin typeface="Arial Narrow" pitchFamily="34" charset="0"/>
              </a:rPr>
              <a:t>COORDINACION DE VINCULACIÓN</a:t>
            </a:r>
          </a:p>
          <a:p>
            <a:r>
              <a:rPr lang="es-MX" sz="700" b="0" dirty="0">
                <a:latin typeface="Arial Narrow" pitchFamily="34" charset="0"/>
              </a:rPr>
              <a:t>Y PARTICIPACIÓN CIUDADANA</a:t>
            </a:r>
            <a:endParaRPr lang="es-ES_tradnl" sz="7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FEF3BC2B-DC78-4636-AC83-C7EB4D3B2216}"/>
              </a:ext>
            </a:extLst>
          </p:cNvPr>
          <p:cNvCxnSpPr>
            <a:cxnSpLocks/>
          </p:cNvCxnSpPr>
          <p:nvPr/>
        </p:nvCxnSpPr>
        <p:spPr>
          <a:xfrm>
            <a:off x="4242872" y="3766690"/>
            <a:ext cx="513283" cy="11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AutoShape 5">
            <a:extLst>
              <a:ext uri="{FF2B5EF4-FFF2-40B4-BE49-F238E27FC236}">
                <a16:creationId xmlns:a16="http://schemas.microsoft.com/office/drawing/2014/main" id="{D118F80B-7D4F-4E32-86D6-702B86B1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236" y="5191748"/>
            <a:ext cx="1296061" cy="4758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CLAUDIA GPE. MENDEZ TORRES</a:t>
            </a:r>
          </a:p>
          <a:p>
            <a:r>
              <a:rPr lang="es-ES_tradnl" sz="700" b="0" dirty="0">
                <a:latin typeface="Arial Narrow" pitchFamily="34" charset="0"/>
              </a:rPr>
              <a:t>ANALISTA DE ORGANIZACION </a:t>
            </a:r>
          </a:p>
          <a:p>
            <a:r>
              <a:rPr lang="es-ES_tradnl" sz="700" b="0" dirty="0">
                <a:latin typeface="Arial Narrow" pitchFamily="34" charset="0"/>
              </a:rPr>
              <a:t>Y METODOS "A" </a:t>
            </a:r>
          </a:p>
          <a:p>
            <a:r>
              <a:rPr lang="es-MX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61FC763F-9EA9-4EC9-A067-96B4A50F2A8F}"/>
              </a:ext>
            </a:extLst>
          </p:cNvPr>
          <p:cNvCxnSpPr/>
          <p:nvPr/>
        </p:nvCxnSpPr>
        <p:spPr>
          <a:xfrm>
            <a:off x="2138586" y="2638177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AutoShape 5">
            <a:extLst>
              <a:ext uri="{FF2B5EF4-FFF2-40B4-BE49-F238E27FC236}">
                <a16:creationId xmlns:a16="http://schemas.microsoft.com/office/drawing/2014/main" id="{78D70374-2908-4A54-BF6B-209005F5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355" y="2865491"/>
            <a:ext cx="1376266" cy="512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CLAUDIA LISETTE SANTANA MENDEZ</a:t>
            </a:r>
          </a:p>
          <a:p>
            <a:r>
              <a:rPr lang="es-ES_tradnl" sz="700" b="0" dirty="0">
                <a:latin typeface="Arial Narrow" pitchFamily="34" charset="0"/>
              </a:rPr>
              <a:t>SUBDIRECCION JURIDICA Y</a:t>
            </a:r>
          </a:p>
          <a:p>
            <a:r>
              <a:rPr lang="es-ES_tradnl" sz="700" b="0" dirty="0">
                <a:latin typeface="Arial Narrow" pitchFamily="34" charset="0"/>
              </a:rPr>
              <a:t> ADMINISTRATIVA</a:t>
            </a:r>
          </a:p>
          <a:p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68" name="Conector recto 167">
            <a:extLst>
              <a:ext uri="{FF2B5EF4-FFF2-40B4-BE49-F238E27FC236}">
                <a16:creationId xmlns:a16="http://schemas.microsoft.com/office/drawing/2014/main" id="{47076DC6-3BB5-4F59-84B2-3389A0AE8180}"/>
              </a:ext>
            </a:extLst>
          </p:cNvPr>
          <p:cNvCxnSpPr/>
          <p:nvPr/>
        </p:nvCxnSpPr>
        <p:spPr>
          <a:xfrm>
            <a:off x="6389638" y="2638177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Conector recto 168">
            <a:extLst>
              <a:ext uri="{FF2B5EF4-FFF2-40B4-BE49-F238E27FC236}">
                <a16:creationId xmlns:a16="http://schemas.microsoft.com/office/drawing/2014/main" id="{B5B1DE27-7B51-4992-B963-045EE86866F9}"/>
              </a:ext>
            </a:extLst>
          </p:cNvPr>
          <p:cNvCxnSpPr/>
          <p:nvPr/>
        </p:nvCxnSpPr>
        <p:spPr>
          <a:xfrm>
            <a:off x="4955729" y="2638177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AutoShape 3">
            <a:extLst>
              <a:ext uri="{FF2B5EF4-FFF2-40B4-BE49-F238E27FC236}">
                <a16:creationId xmlns:a16="http://schemas.microsoft.com/office/drawing/2014/main" id="{C3E32D9B-14D1-4ABB-80C1-530897993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4" y="2865491"/>
            <a:ext cx="1346132" cy="5351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SERGIO ALBERTO SAUCEDO DAVILA</a:t>
            </a:r>
          </a:p>
          <a:p>
            <a:r>
              <a:rPr lang="es-ES" sz="700" b="0" dirty="0">
                <a:latin typeface="Arial Narrow" pitchFamily="34" charset="0"/>
              </a:rPr>
              <a:t>COORDINACION DE MEDIOS Y</a:t>
            </a:r>
          </a:p>
          <a:p>
            <a:r>
              <a:rPr lang="es-ES" sz="700" b="0" dirty="0">
                <a:latin typeface="Arial Narrow" pitchFamily="34" charset="0"/>
              </a:rPr>
              <a:t>TRANSPARENCIA</a:t>
            </a:r>
          </a:p>
          <a:p>
            <a:r>
              <a:rPr lang="es-MX" sz="700" b="0" dirty="0">
                <a:latin typeface="Arial Narrow" pitchFamily="34" charset="0"/>
              </a:rPr>
              <a:t>MM03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71" name="AutoShape 5">
            <a:extLst>
              <a:ext uri="{FF2B5EF4-FFF2-40B4-BE49-F238E27FC236}">
                <a16:creationId xmlns:a16="http://schemas.microsoft.com/office/drawing/2014/main" id="{C3F6D4B5-8C48-4A49-913F-60FCB62E3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670" y="2880340"/>
            <a:ext cx="1403244" cy="512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FELIPE DE JESUS SANCHEZ ALVARADO</a:t>
            </a:r>
          </a:p>
          <a:p>
            <a:r>
              <a:rPr lang="es-ES_tradnl" sz="700" b="0" dirty="0">
                <a:latin typeface="Arial Narrow" pitchFamily="34" charset="0"/>
              </a:rPr>
              <a:t>SUBDIRECCION DE PARTICIPACION</a:t>
            </a:r>
          </a:p>
          <a:p>
            <a:r>
              <a:rPr lang="es-ES_tradnl" sz="700" b="0" dirty="0">
                <a:latin typeface="Arial Narrow" pitchFamily="34" charset="0"/>
              </a:rPr>
              <a:t>CIUDADANA</a:t>
            </a:r>
          </a:p>
          <a:p>
            <a:r>
              <a:rPr lang="es-MX" sz="700" b="0" dirty="0">
                <a:latin typeface="Arial Narrow" pitchFamily="34" charset="0"/>
              </a:rPr>
              <a:t>MM05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72" name="AutoShape 5">
            <a:extLst>
              <a:ext uri="{FF2B5EF4-FFF2-40B4-BE49-F238E27FC236}">
                <a16:creationId xmlns:a16="http://schemas.microsoft.com/office/drawing/2014/main" id="{6327B365-FD76-4B17-AA35-33A07BDE2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820" y="3603586"/>
            <a:ext cx="1376266" cy="4485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FERNANDO CARRERA VIESCA</a:t>
            </a:r>
          </a:p>
          <a:p>
            <a:r>
              <a:rPr lang="es-ES_tradnl" sz="600" b="0" dirty="0">
                <a:latin typeface="Arial Narrow" pitchFamily="34" charset="0"/>
              </a:rPr>
              <a:t>COORDINACION DE POLITICAS PUBLICAS</a:t>
            </a:r>
          </a:p>
          <a:p>
            <a:r>
              <a:rPr lang="es-ES_tradnl" sz="700" b="0" dirty="0">
                <a:latin typeface="Arial Narrow" pitchFamily="34" charset="0"/>
              </a:rPr>
              <a:t> EN ADOLOSCENTES Y JOVENES</a:t>
            </a:r>
          </a:p>
          <a:p>
            <a:r>
              <a:rPr lang="es-MX" sz="700" b="0" dirty="0">
                <a:latin typeface="Arial Narrow" pitchFamily="34" charset="0"/>
              </a:rPr>
              <a:t>MM02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73" name="AutoShape 5">
            <a:extLst>
              <a:ext uri="{FF2B5EF4-FFF2-40B4-BE49-F238E27FC236}">
                <a16:creationId xmlns:a16="http://schemas.microsoft.com/office/drawing/2014/main" id="{2129664A-F750-4A86-AEE9-151367595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714" y="4075456"/>
            <a:ext cx="1376266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THALIA ESQUIVEL LUMBRERAS</a:t>
            </a:r>
          </a:p>
          <a:p>
            <a:r>
              <a:rPr lang="es-ES_tradnl" sz="700" b="0" dirty="0">
                <a:latin typeface="Arial Narrow" pitchFamily="34" charset="0"/>
              </a:rPr>
              <a:t>DEPARTAMENTO DE </a:t>
            </a:r>
          </a:p>
          <a:p>
            <a:r>
              <a:rPr lang="es-ES_tradnl" sz="700" b="0" dirty="0">
                <a:latin typeface="Arial Narrow" pitchFamily="34" charset="0"/>
              </a:rPr>
              <a:t>CLUB  DE DESARROLLO</a:t>
            </a:r>
          </a:p>
          <a:p>
            <a:r>
              <a:rPr lang="es-MX" sz="700" b="0" dirty="0">
                <a:latin typeface="Arial Narrow" pitchFamily="34" charset="0"/>
              </a:rPr>
              <a:t>MM07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74" name="Conector: angular 173">
            <a:extLst>
              <a:ext uri="{FF2B5EF4-FFF2-40B4-BE49-F238E27FC236}">
                <a16:creationId xmlns:a16="http://schemas.microsoft.com/office/drawing/2014/main" id="{D523D094-96B6-40B3-AD3E-AD39DDFBF535}"/>
              </a:ext>
            </a:extLst>
          </p:cNvPr>
          <p:cNvCxnSpPr>
            <a:cxnSpLocks/>
            <a:stCxn id="151" idx="2"/>
            <a:endCxn id="175" idx="1"/>
          </p:cNvCxnSpPr>
          <p:nvPr/>
        </p:nvCxnSpPr>
        <p:spPr>
          <a:xfrm rot="5400000">
            <a:off x="2832032" y="4084238"/>
            <a:ext cx="786309" cy="664852"/>
          </a:xfrm>
          <a:prstGeom prst="bentConnector4">
            <a:avLst>
              <a:gd name="adj1" fmla="val 5280"/>
              <a:gd name="adj2" fmla="val 10559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AutoShape 5">
            <a:extLst>
              <a:ext uri="{FF2B5EF4-FFF2-40B4-BE49-F238E27FC236}">
                <a16:creationId xmlns:a16="http://schemas.microsoft.com/office/drawing/2014/main" id="{D0BD6246-3FE7-40D4-91A3-F99E07CF0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760" y="4595645"/>
            <a:ext cx="1329697" cy="4283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AIDE RIVERA OVALLE</a:t>
            </a:r>
          </a:p>
          <a:p>
            <a:r>
              <a:rPr lang="es-ES_tradnl" sz="700" b="0" dirty="0">
                <a:latin typeface="Arial Narrow" pitchFamily="34" charset="0"/>
              </a:rPr>
              <a:t>COORDINADOR DE JEFES DE</a:t>
            </a:r>
          </a:p>
          <a:p>
            <a:r>
              <a:rPr lang="es-ES_tradnl" sz="700" b="0" dirty="0">
                <a:latin typeface="Arial Narrow" pitchFamily="34" charset="0"/>
              </a:rPr>
              <a:t>PROYECTOS</a:t>
            </a:r>
          </a:p>
          <a:p>
            <a:r>
              <a:rPr lang="es-MX" sz="700" b="0" dirty="0">
                <a:latin typeface="Arial Narrow" pitchFamily="34" charset="0"/>
              </a:rPr>
              <a:t>PR01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6861854E-7AFF-4A21-9A7A-3B0F28444251}"/>
              </a:ext>
            </a:extLst>
          </p:cNvPr>
          <p:cNvCxnSpPr/>
          <p:nvPr/>
        </p:nvCxnSpPr>
        <p:spPr>
          <a:xfrm>
            <a:off x="2852018" y="4323666"/>
            <a:ext cx="1886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AutoShape 5">
            <a:extLst>
              <a:ext uri="{FF2B5EF4-FFF2-40B4-BE49-F238E27FC236}">
                <a16:creationId xmlns:a16="http://schemas.microsoft.com/office/drawing/2014/main" id="{CCE31E93-572A-4F2A-9373-8D69B0689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249" y="4107336"/>
            <a:ext cx="1349077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650" b="0" dirty="0">
                <a:latin typeface="Arial Narrow" pitchFamily="34" charset="0"/>
              </a:rPr>
              <a:t>AZALIA ACENETH GUERRA BOCARDO</a:t>
            </a:r>
          </a:p>
          <a:p>
            <a:r>
              <a:rPr lang="es-ES_tradnl" sz="700" b="0" dirty="0">
                <a:latin typeface="Arial Narrow" pitchFamily="34" charset="0"/>
              </a:rPr>
              <a:t>DEPARTAMENTO JURIDICO </a:t>
            </a:r>
          </a:p>
          <a:p>
            <a:r>
              <a:rPr lang="es-MX" sz="700" b="0" dirty="0">
                <a:latin typeface="Arial Narrow" pitchFamily="34" charset="0"/>
              </a:rPr>
              <a:t>MM07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78" name="Conector recto 177">
            <a:extLst>
              <a:ext uri="{FF2B5EF4-FFF2-40B4-BE49-F238E27FC236}">
                <a16:creationId xmlns:a16="http://schemas.microsoft.com/office/drawing/2014/main" id="{B1929C89-434A-49FC-B4D3-719004B3908E}"/>
              </a:ext>
            </a:extLst>
          </p:cNvPr>
          <p:cNvCxnSpPr/>
          <p:nvPr/>
        </p:nvCxnSpPr>
        <p:spPr>
          <a:xfrm>
            <a:off x="6304384" y="4323666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AutoShape 5">
            <a:extLst>
              <a:ext uri="{FF2B5EF4-FFF2-40B4-BE49-F238E27FC236}">
                <a16:creationId xmlns:a16="http://schemas.microsoft.com/office/drawing/2014/main" id="{839EA000-D11C-48E5-A9E5-95C2E87E3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654" y="4110959"/>
            <a:ext cx="1376432" cy="4283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CECILIA ANDRADE MIRANDA</a:t>
            </a:r>
          </a:p>
          <a:p>
            <a:r>
              <a:rPr lang="es-ES_tradnl" sz="700" b="0" dirty="0">
                <a:latin typeface="Arial Narrow" pitchFamily="34" charset="0"/>
              </a:rPr>
              <a:t>ANALISTA DE ORGANIZACIÓN Y</a:t>
            </a:r>
          </a:p>
          <a:p>
            <a:r>
              <a:rPr lang="es-ES_tradnl" sz="700" b="0" dirty="0">
                <a:latin typeface="Arial Narrow" pitchFamily="34" charset="0"/>
              </a:rPr>
              <a:t>METODOS “C”</a:t>
            </a:r>
          </a:p>
          <a:p>
            <a:r>
              <a:rPr lang="es-MX" sz="700" b="0" dirty="0">
                <a:latin typeface="Arial Narrow" pitchFamily="34" charset="0"/>
              </a:rPr>
              <a:t>AD03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80" name="AutoShape 3">
            <a:extLst>
              <a:ext uri="{FF2B5EF4-FFF2-40B4-BE49-F238E27FC236}">
                <a16:creationId xmlns:a16="http://schemas.microsoft.com/office/drawing/2014/main" id="{BCC3AEFF-EDDF-49AA-97DA-27F37581B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705" y="5603278"/>
            <a:ext cx="1322115" cy="4900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MX" sz="7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JESUS ALBERTO MARTINEZ</a:t>
            </a:r>
          </a:p>
          <a:p>
            <a:r>
              <a:rPr lang="es-MX" sz="700" b="0" dirty="0">
                <a:latin typeface="Arial Narrow" pitchFamily="34" charset="0"/>
              </a:rPr>
              <a:t> RODRIGUEZ</a:t>
            </a:r>
          </a:p>
          <a:p>
            <a:r>
              <a:rPr lang="es-MX" sz="7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ES_tradnl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  <a:p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81" name="Conector recto 180">
            <a:extLst>
              <a:ext uri="{FF2B5EF4-FFF2-40B4-BE49-F238E27FC236}">
                <a16:creationId xmlns:a16="http://schemas.microsoft.com/office/drawing/2014/main" id="{7062FC92-77D8-4E1F-B260-B686CAA007F6}"/>
              </a:ext>
            </a:extLst>
          </p:cNvPr>
          <p:cNvCxnSpPr/>
          <p:nvPr/>
        </p:nvCxnSpPr>
        <p:spPr>
          <a:xfrm>
            <a:off x="6304384" y="4821024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Conector recto 181">
            <a:extLst>
              <a:ext uri="{FF2B5EF4-FFF2-40B4-BE49-F238E27FC236}">
                <a16:creationId xmlns:a16="http://schemas.microsoft.com/office/drawing/2014/main" id="{67DCBBA5-3274-49FD-A37E-A834E35E08FA}"/>
              </a:ext>
            </a:extLst>
          </p:cNvPr>
          <p:cNvCxnSpPr/>
          <p:nvPr/>
        </p:nvCxnSpPr>
        <p:spPr>
          <a:xfrm>
            <a:off x="6310755" y="5331778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AutoShape 47">
            <a:extLst>
              <a:ext uri="{FF2B5EF4-FFF2-40B4-BE49-F238E27FC236}">
                <a16:creationId xmlns:a16="http://schemas.microsoft.com/office/drawing/2014/main" id="{5BDAD252-4FD5-4B17-9787-8C51AD1EB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026" y="4589760"/>
            <a:ext cx="1352670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MARIA ALEJANDRA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 GALINDO BALDERAS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84" name="93 Rectángulo redondeado">
            <a:extLst>
              <a:ext uri="{FF2B5EF4-FFF2-40B4-BE49-F238E27FC236}">
                <a16:creationId xmlns:a16="http://schemas.microsoft.com/office/drawing/2014/main" id="{B08E0A78-EA22-40E6-9F91-6AFD4209C018}"/>
              </a:ext>
            </a:extLst>
          </p:cNvPr>
          <p:cNvSpPr/>
          <p:nvPr/>
        </p:nvSpPr>
        <p:spPr>
          <a:xfrm>
            <a:off x="6373049" y="5118177"/>
            <a:ext cx="1335404" cy="40582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9" rIns="91439" anchor="ctr"/>
          <a:lstStyle/>
          <a:p>
            <a:r>
              <a:rPr lang="es-ES" sz="700" b="0" dirty="0">
                <a:latin typeface="Arial Narrow" pitchFamily="34" charset="0"/>
              </a:rPr>
              <a:t>LAURA PATRICIA</a:t>
            </a:r>
          </a:p>
          <a:p>
            <a:r>
              <a:rPr lang="es-ES" sz="700" b="0" dirty="0">
                <a:latin typeface="Arial Narrow" pitchFamily="34" charset="0"/>
              </a:rPr>
              <a:t> LOPEZ PEREZ</a:t>
            </a:r>
          </a:p>
          <a:p>
            <a:r>
              <a:rPr lang="es-MX" sz="700" b="0" dirty="0">
                <a:latin typeface="Arial Narrow" pitchFamily="34" charset="0"/>
              </a:rPr>
              <a:t>CAPTURISTA DE DATOS  "B“</a:t>
            </a:r>
          </a:p>
          <a:p>
            <a:r>
              <a:rPr lang="es-ES" sz="700" b="0" dirty="0">
                <a:latin typeface="Arial Narrow" pitchFamily="34" charset="0"/>
              </a:rPr>
              <a:t>SO08</a:t>
            </a:r>
            <a:endParaRPr lang="es-MX" sz="700" b="0" dirty="0">
              <a:latin typeface="Arial Narrow" pitchFamily="34" charset="0"/>
            </a:endParaRPr>
          </a:p>
        </p:txBody>
      </p:sp>
      <p:sp>
        <p:nvSpPr>
          <p:cNvPr id="185" name="AutoShape 5">
            <a:extLst>
              <a:ext uri="{FF2B5EF4-FFF2-40B4-BE49-F238E27FC236}">
                <a16:creationId xmlns:a16="http://schemas.microsoft.com/office/drawing/2014/main" id="{95AE32C8-4523-472B-965D-8B47F749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24" y="2865491"/>
            <a:ext cx="1365007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FLORINDA PERALES GARCIA</a:t>
            </a:r>
          </a:p>
          <a:p>
            <a:r>
              <a:rPr lang="es-ES_tradnl" sz="700" b="0" dirty="0">
                <a:latin typeface="Arial Narrow" pitchFamily="34" charset="0"/>
              </a:rPr>
              <a:t>SUBDIRECCION DE APOYO</a:t>
            </a:r>
          </a:p>
          <a:p>
            <a:r>
              <a:rPr lang="es-ES_tradnl" sz="700" b="0" dirty="0">
                <a:latin typeface="Arial Narrow" pitchFamily="34" charset="0"/>
              </a:rPr>
              <a:t> ADMINISTRATIVO</a:t>
            </a:r>
          </a:p>
          <a:p>
            <a:r>
              <a:rPr lang="es-MX" sz="700" b="0" dirty="0">
                <a:latin typeface="Arial Narrow" pitchFamily="34" charset="0"/>
              </a:rPr>
              <a:t>MM05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86" name="AutoShape 5">
            <a:extLst>
              <a:ext uri="{FF2B5EF4-FFF2-40B4-BE49-F238E27FC236}">
                <a16:creationId xmlns:a16="http://schemas.microsoft.com/office/drawing/2014/main" id="{F32BB0AC-0BDE-4F56-B740-6B08B0984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561" y="2872784"/>
            <a:ext cx="1354765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ERIKA BRENDA ALCALA AGUILAR</a:t>
            </a:r>
          </a:p>
          <a:p>
            <a:r>
              <a:rPr lang="es-ES_tradnl" sz="700" b="0" dirty="0">
                <a:latin typeface="Arial Narrow" pitchFamily="34" charset="0"/>
              </a:rPr>
              <a:t>SUBDIRECCION DE POLITICAS</a:t>
            </a:r>
          </a:p>
          <a:p>
            <a:r>
              <a:rPr lang="es-ES_tradnl" sz="700" b="0" dirty="0">
                <a:latin typeface="Arial Narrow" pitchFamily="34" charset="0"/>
              </a:rPr>
              <a:t>PUBLICAS</a:t>
            </a:r>
          </a:p>
          <a:p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87" name="Conector: angular 186">
            <a:extLst>
              <a:ext uri="{FF2B5EF4-FFF2-40B4-BE49-F238E27FC236}">
                <a16:creationId xmlns:a16="http://schemas.microsoft.com/office/drawing/2014/main" id="{B668C8E1-48B5-416E-8477-B0235FC862A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12900" y="3092846"/>
            <a:ext cx="4562388" cy="8828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AutoShape 5">
            <a:extLst>
              <a:ext uri="{FF2B5EF4-FFF2-40B4-BE49-F238E27FC236}">
                <a16:creationId xmlns:a16="http://schemas.microsoft.com/office/drawing/2014/main" id="{48C2FFF6-4691-4FB3-A992-95636C644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377093"/>
            <a:ext cx="2094051" cy="6308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LUISA IVONE GALLEGOS MARTINEZ</a:t>
            </a:r>
          </a:p>
          <a:p>
            <a:r>
              <a:rPr lang="es-ES_tradnl" sz="800" b="0" dirty="0">
                <a:latin typeface="Arial Narrow" pitchFamily="34" charset="0"/>
              </a:rPr>
              <a:t>DIRECCION DE PREVENCION SOCIAL </a:t>
            </a:r>
          </a:p>
          <a:p>
            <a:r>
              <a:rPr lang="es-ES_tradnl" sz="800" b="0" dirty="0">
                <a:latin typeface="Arial Narrow" pitchFamily="34" charset="0"/>
              </a:rPr>
              <a:t>DE LA VIOLENCIA Y LA DELINCUENCIA</a:t>
            </a:r>
          </a:p>
          <a:p>
            <a:r>
              <a:rPr lang="es-ES_tradnl" sz="800" b="0" dirty="0">
                <a:latin typeface="Arial Narrow" pitchFamily="34" charset="0"/>
              </a:rPr>
              <a:t>MMS01 </a:t>
            </a:r>
          </a:p>
        </p:txBody>
      </p:sp>
      <p:sp>
        <p:nvSpPr>
          <p:cNvPr id="189" name="AutoShape 3">
            <a:extLst>
              <a:ext uri="{FF2B5EF4-FFF2-40B4-BE49-F238E27FC236}">
                <a16:creationId xmlns:a16="http://schemas.microsoft.com/office/drawing/2014/main" id="{45972BA6-DEA1-4BC5-A5BC-876F1BFF6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53" y="404664"/>
            <a:ext cx="2094051" cy="59195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SUBSECRETARIA DE COORDINACION</a:t>
            </a:r>
          </a:p>
          <a:p>
            <a:r>
              <a:rPr lang="es-MX" sz="800" b="0" dirty="0">
                <a:latin typeface="Arial Narrow" pitchFamily="34" charset="0"/>
              </a:rPr>
              <a:t> INTERINSTITUCIONAL EN MATERIA DE SEGURIDAD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90" name="131 Rectángulo redondeado">
            <a:extLst>
              <a:ext uri="{FF2B5EF4-FFF2-40B4-BE49-F238E27FC236}">
                <a16:creationId xmlns:a16="http://schemas.microsoft.com/office/drawing/2014/main" id="{C56BAF82-EA2C-4EB8-8F88-46286F741069}"/>
              </a:ext>
            </a:extLst>
          </p:cNvPr>
          <p:cNvSpPr/>
          <p:nvPr/>
        </p:nvSpPr>
        <p:spPr>
          <a:xfrm>
            <a:off x="1477278" y="5030790"/>
            <a:ext cx="1335404" cy="4758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ES" sz="700" b="0" dirty="0">
                <a:solidFill>
                  <a:schemeClr val="tx1"/>
                </a:solidFill>
                <a:latin typeface="Arial Narrow" pitchFamily="34" charset="0"/>
              </a:rPr>
              <a:t>JESUS GERARDO GONZALEZ DUARTE</a:t>
            </a:r>
          </a:p>
          <a:p>
            <a:r>
              <a:rPr lang="es-MX" sz="700" b="0" dirty="0">
                <a:latin typeface="Arial Narrow" pitchFamily="34" charset="0"/>
              </a:rPr>
              <a:t>AUXILIAR ADMINISTRATIVO “B“ </a:t>
            </a:r>
          </a:p>
          <a:p>
            <a:r>
              <a:rPr lang="es-ES" sz="700" b="0" dirty="0">
                <a:solidFill>
                  <a:schemeClr val="tx1"/>
                </a:solidFill>
                <a:latin typeface="Arial Narrow" pitchFamily="34" charset="0"/>
              </a:rPr>
              <a:t>SO08 </a:t>
            </a:r>
            <a:endParaRPr lang="es-MX" sz="7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91" name="75 Conector recto">
            <a:extLst>
              <a:ext uri="{FF2B5EF4-FFF2-40B4-BE49-F238E27FC236}">
                <a16:creationId xmlns:a16="http://schemas.microsoft.com/office/drawing/2014/main" id="{95804067-BC2B-49F4-BA42-99C6D4E32724}"/>
              </a:ext>
            </a:extLst>
          </p:cNvPr>
          <p:cNvCxnSpPr/>
          <p:nvPr/>
        </p:nvCxnSpPr>
        <p:spPr>
          <a:xfrm>
            <a:off x="1450816" y="4755714"/>
            <a:ext cx="238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AutoShape 5">
            <a:extLst>
              <a:ext uri="{FF2B5EF4-FFF2-40B4-BE49-F238E27FC236}">
                <a16:creationId xmlns:a16="http://schemas.microsoft.com/office/drawing/2014/main" id="{24534C45-7192-4203-ADD4-8607DF75D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4529426"/>
            <a:ext cx="1329691" cy="4470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JONATHAN HERRERA ESPINOZA</a:t>
            </a:r>
          </a:p>
          <a:p>
            <a:r>
              <a:rPr lang="es-ES_tradnl" sz="700" b="0" dirty="0">
                <a:latin typeface="Arial Narrow" pitchFamily="34" charset="0"/>
              </a:rPr>
              <a:t>ENLACE ACUÑA </a:t>
            </a:r>
          </a:p>
          <a:p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93" name="AutoShape 54">
            <a:extLst>
              <a:ext uri="{FF2B5EF4-FFF2-40B4-BE49-F238E27FC236}">
                <a16:creationId xmlns:a16="http://schemas.microsoft.com/office/drawing/2014/main" id="{37222D05-0342-4B99-ADC4-47BF0DECE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6" y="5087321"/>
            <a:ext cx="1324198" cy="4758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ES" sz="700" b="0" dirty="0">
                <a:latin typeface="Arial Narrow" pitchFamily="34" charset="0"/>
              </a:rPr>
              <a:t>DULCE DEYANIRA VARGAS RIVERA</a:t>
            </a:r>
          </a:p>
          <a:p>
            <a:r>
              <a:rPr lang="es-MX" sz="700" b="0" dirty="0">
                <a:latin typeface="Arial Narrow" pitchFamily="34" charset="0"/>
              </a:rPr>
              <a:t>INTENDENTE “B”</a:t>
            </a:r>
          </a:p>
          <a:p>
            <a:r>
              <a:rPr lang="es-MX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CE5E036A-DE89-409E-BBB1-FB707526EC28}"/>
              </a:ext>
            </a:extLst>
          </p:cNvPr>
          <p:cNvCxnSpPr/>
          <p:nvPr/>
        </p:nvCxnSpPr>
        <p:spPr>
          <a:xfrm>
            <a:off x="13619" y="4816560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AutoShape 54">
            <a:extLst>
              <a:ext uri="{FF2B5EF4-FFF2-40B4-BE49-F238E27FC236}">
                <a16:creationId xmlns:a16="http://schemas.microsoft.com/office/drawing/2014/main" id="{FE32650D-0229-45CE-A975-D507CA25E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1" y="4597849"/>
            <a:ext cx="1324198" cy="4483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ES" sz="700" b="0" dirty="0">
                <a:latin typeface="Arial Narrow" pitchFamily="34" charset="0"/>
              </a:rPr>
              <a:t>MARINA ATLIXQUEÑO </a:t>
            </a:r>
            <a:r>
              <a:rPr lang="es-ES" sz="700" b="0" dirty="0" err="1">
                <a:latin typeface="Arial Narrow" pitchFamily="34" charset="0"/>
              </a:rPr>
              <a:t>ATLIXQUEÑO</a:t>
            </a:r>
            <a:endParaRPr lang="es-ES" sz="7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INTENDENTE “B”</a:t>
            </a:r>
          </a:p>
          <a:p>
            <a:r>
              <a:rPr lang="es-MX" sz="700" b="0" dirty="0">
                <a:latin typeface="Arial Narrow" pitchFamily="34" charset="0"/>
              </a:rPr>
              <a:t>SM03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96" name="AutoShape 27">
            <a:extLst>
              <a:ext uri="{FF2B5EF4-FFF2-40B4-BE49-F238E27FC236}">
                <a16:creationId xmlns:a16="http://schemas.microsoft.com/office/drawing/2014/main" id="{D75CA716-B874-4D6E-B2A5-85F8ECE2C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429" y="3590647"/>
            <a:ext cx="1297823" cy="4461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7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LUIS DANIEL QUIROZ FUENTES</a:t>
            </a:r>
          </a:p>
          <a:p>
            <a:r>
              <a:rPr lang="es-MX" sz="700" b="0" dirty="0">
                <a:latin typeface="Arial Narrow" pitchFamily="34" charset="0"/>
              </a:rPr>
              <a:t>SUBDIRECCION OPERATIVA</a:t>
            </a:r>
          </a:p>
          <a:p>
            <a:r>
              <a:rPr lang="es-ES_tradnl" sz="700" b="0" dirty="0">
                <a:latin typeface="Arial Narrow" pitchFamily="34" charset="0"/>
              </a:rPr>
              <a:t>MM04</a:t>
            </a:r>
          </a:p>
          <a:p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197" name="Conector recto 196">
            <a:extLst>
              <a:ext uri="{FF2B5EF4-FFF2-40B4-BE49-F238E27FC236}">
                <a16:creationId xmlns:a16="http://schemas.microsoft.com/office/drawing/2014/main" id="{1B7A1384-03CE-486F-BCC0-CC2BD18B327D}"/>
              </a:ext>
            </a:extLst>
          </p:cNvPr>
          <p:cNvCxnSpPr>
            <a:cxnSpLocks/>
          </p:cNvCxnSpPr>
          <p:nvPr/>
        </p:nvCxnSpPr>
        <p:spPr>
          <a:xfrm>
            <a:off x="4249952" y="485789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>
            <a:extLst>
              <a:ext uri="{FF2B5EF4-FFF2-40B4-BE49-F238E27FC236}">
                <a16:creationId xmlns:a16="http://schemas.microsoft.com/office/drawing/2014/main" id="{B1EF8A06-1A20-47BF-A875-5238FD2C83E4}"/>
              </a:ext>
            </a:extLst>
          </p:cNvPr>
          <p:cNvCxnSpPr/>
          <p:nvPr/>
        </p:nvCxnSpPr>
        <p:spPr>
          <a:xfrm>
            <a:off x="4243843" y="4309400"/>
            <a:ext cx="505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utoShape 5">
            <a:extLst>
              <a:ext uri="{FF2B5EF4-FFF2-40B4-BE49-F238E27FC236}">
                <a16:creationId xmlns:a16="http://schemas.microsoft.com/office/drawing/2014/main" id="{36CFC29E-62F8-4496-88AC-B8C7DDB59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708" y="4104706"/>
            <a:ext cx="1293589" cy="4758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700" b="0" dirty="0">
                <a:latin typeface="Arial Narrow" pitchFamily="34" charset="0"/>
              </a:rPr>
              <a:t>MOISES GONZALEZ ESCAREÑO</a:t>
            </a:r>
          </a:p>
          <a:p>
            <a:r>
              <a:rPr lang="es-ES_tradnl" sz="700" b="0" dirty="0">
                <a:latin typeface="Arial Narrow" pitchFamily="34" charset="0"/>
              </a:rPr>
              <a:t>ASISTENTE OPERATIVO</a:t>
            </a:r>
          </a:p>
          <a:p>
            <a:r>
              <a:rPr lang="es-MX" sz="700" b="0" dirty="0">
                <a:latin typeface="Arial Narrow" pitchFamily="34" charset="0"/>
              </a:rPr>
              <a:t>MM07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200" name="AutoShape 27">
            <a:extLst>
              <a:ext uri="{FF2B5EF4-FFF2-40B4-BE49-F238E27FC236}">
                <a16:creationId xmlns:a16="http://schemas.microsoft.com/office/drawing/2014/main" id="{EA6C9731-8E8B-4419-8542-D0F5602E6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091" y="4648267"/>
            <a:ext cx="1282347" cy="4758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700" b="0" dirty="0">
                <a:latin typeface="Arial Narrow" pitchFamily="34" charset="0"/>
              </a:rPr>
              <a:t>JOSE JUAN DANIEL FLORES</a:t>
            </a:r>
          </a:p>
          <a:p>
            <a:r>
              <a:rPr lang="es-MX" sz="700" b="0" dirty="0">
                <a:latin typeface="Arial Narrow" pitchFamily="34" charset="0"/>
              </a:rPr>
              <a:t>JEFE DE PROYECTOS</a:t>
            </a:r>
          </a:p>
          <a:p>
            <a:r>
              <a:rPr lang="es-ES_tradnl" sz="700" b="0" dirty="0">
                <a:latin typeface="Arial Narrow" pitchFamily="34" charset="0"/>
              </a:rPr>
              <a:t>PR02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>
            <a:extLst>
              <a:ext uri="{FF2B5EF4-FFF2-40B4-BE49-F238E27FC236}">
                <a16:creationId xmlns:a16="http://schemas.microsoft.com/office/drawing/2014/main" id="{8F79E265-6916-4DA7-B7C8-9FD1624A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800" y="3005234"/>
            <a:ext cx="180020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PABLO FERNANDO GONZALEZ CUELLAR</a:t>
            </a:r>
          </a:p>
          <a:p>
            <a:r>
              <a:rPr lang="es-MX" sz="800" b="0" dirty="0">
                <a:latin typeface="Arial Narrow" pitchFamily="34" charset="0"/>
              </a:rPr>
              <a:t>SUBDIRECTOR DE APOYO ADMINISTRATIVO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" name="AutoShape 3">
            <a:extLst>
              <a:ext uri="{FF2B5EF4-FFF2-40B4-BE49-F238E27FC236}">
                <a16:creationId xmlns:a16="http://schemas.microsoft.com/office/drawing/2014/main" id="{347C09DE-1762-4228-8ECB-134643692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2" y="2996952"/>
            <a:ext cx="180020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00" b="0" dirty="0">
                <a:latin typeface="Arial Narrow" pitchFamily="34" charset="0"/>
              </a:rPr>
              <a:t>MARIA DE LOURDES ANTONIA LEON HERNANDEZ </a:t>
            </a:r>
          </a:p>
          <a:p>
            <a:r>
              <a:rPr lang="es-MX" sz="800" b="0" dirty="0">
                <a:latin typeface="Arial Narrow" pitchFamily="34" charset="0"/>
              </a:rPr>
              <a:t>COORDINACION DE PSICOLOGIA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6" name="AutoShape 3">
            <a:extLst>
              <a:ext uri="{FF2B5EF4-FFF2-40B4-BE49-F238E27FC236}">
                <a16:creationId xmlns:a16="http://schemas.microsoft.com/office/drawing/2014/main" id="{3EDF4614-74C7-4057-90BF-D2CD4D837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627" y="5819954"/>
            <a:ext cx="1771841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MARCELA ALEJANDRA CORPUS SOTO</a:t>
            </a:r>
          </a:p>
          <a:p>
            <a:r>
              <a:rPr lang="es-MX" sz="800" b="0" dirty="0">
                <a:latin typeface="Arial Narrow" pitchFamily="34" charset="0"/>
              </a:rPr>
              <a:t>INTEGRADORA DE ANALISIS DE </a:t>
            </a:r>
          </a:p>
          <a:p>
            <a:r>
              <a:rPr lang="es-MX" sz="800" b="0" dirty="0">
                <a:latin typeface="Arial Narrow" pitchFamily="34" charset="0"/>
              </a:rPr>
              <a:t>INFORMACION Y EMISION DE RESULTADOS</a:t>
            </a:r>
          </a:p>
          <a:p>
            <a:r>
              <a:rPr lang="es-MX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57E2BFE6-8E5D-44A5-9053-C191BC1BA21E}"/>
              </a:ext>
            </a:extLst>
          </p:cNvPr>
          <p:cNvCxnSpPr>
            <a:cxnSpLocks/>
            <a:stCxn id="38" idx="2"/>
            <a:endCxn id="46" idx="1"/>
          </p:cNvCxnSpPr>
          <p:nvPr/>
        </p:nvCxnSpPr>
        <p:spPr>
          <a:xfrm rot="5400000">
            <a:off x="5134561" y="4817171"/>
            <a:ext cx="1742882" cy="838749"/>
          </a:xfrm>
          <a:prstGeom prst="bentConnector4">
            <a:avLst>
              <a:gd name="adj1" fmla="val 6214"/>
              <a:gd name="adj2" fmla="val 1034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84A1A46E-D781-4D68-9964-E6EE2C1A83F7}"/>
              </a:ext>
            </a:extLst>
          </p:cNvPr>
          <p:cNvCxnSpPr/>
          <p:nvPr/>
        </p:nvCxnSpPr>
        <p:spPr>
          <a:xfrm>
            <a:off x="5560246" y="5438281"/>
            <a:ext cx="26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12610059-CAEC-47FD-89D1-3D06AE19382D}"/>
              </a:ext>
            </a:extLst>
          </p:cNvPr>
          <p:cNvCxnSpPr/>
          <p:nvPr/>
        </p:nvCxnSpPr>
        <p:spPr>
          <a:xfrm>
            <a:off x="5560501" y="4814854"/>
            <a:ext cx="26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3">
            <a:extLst>
              <a:ext uri="{FF2B5EF4-FFF2-40B4-BE49-F238E27FC236}">
                <a16:creationId xmlns:a16="http://schemas.microsoft.com/office/drawing/2014/main" id="{F0E3C246-ABD0-47B3-92C3-B0CB6DE6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628" y="4531518"/>
            <a:ext cx="1737414" cy="58547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50" b="0" dirty="0">
                <a:latin typeface="Arial Narrow" pitchFamily="34" charset="0"/>
              </a:rPr>
              <a:t>BRENDA NALLELY POBLANO DELGADO</a:t>
            </a:r>
          </a:p>
          <a:p>
            <a:r>
              <a:rPr lang="es-MX" sz="750" b="0" dirty="0">
                <a:latin typeface="Arial Narrow" pitchFamily="34" charset="0"/>
              </a:rPr>
              <a:t>SUPERVISOR DE INTEGRACION Y</a:t>
            </a:r>
          </a:p>
          <a:p>
            <a:r>
              <a:rPr lang="es-MX" sz="750" b="0" dirty="0">
                <a:latin typeface="Arial Narrow" pitchFamily="34" charset="0"/>
              </a:rPr>
              <a:t>ANALISIS DE LA INFORMACION Y </a:t>
            </a:r>
          </a:p>
          <a:p>
            <a:r>
              <a:rPr lang="es-MX" sz="750" b="0" dirty="0">
                <a:latin typeface="Arial Narrow" pitchFamily="34" charset="0"/>
              </a:rPr>
              <a:t>EMISION DE DATOS</a:t>
            </a:r>
          </a:p>
          <a:p>
            <a:r>
              <a:rPr lang="es-MX" sz="750" b="0" dirty="0">
                <a:latin typeface="Arial Narrow" pitchFamily="34" charset="0"/>
              </a:rPr>
              <a:t>MM06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45" name="AutoShape 3">
            <a:extLst>
              <a:ext uri="{FF2B5EF4-FFF2-40B4-BE49-F238E27FC236}">
                <a16:creationId xmlns:a16="http://schemas.microsoft.com/office/drawing/2014/main" id="{71916480-DAB9-4263-8D91-E34B06195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628" y="5180983"/>
            <a:ext cx="1737414" cy="57498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50" b="0" dirty="0">
                <a:latin typeface="Arial Narrow" pitchFamily="34" charset="0"/>
              </a:rPr>
              <a:t>MARIBEL TOVANCHE FLORES</a:t>
            </a:r>
          </a:p>
          <a:p>
            <a:r>
              <a:rPr lang="es-MX" sz="750" b="0" dirty="0">
                <a:latin typeface="Arial Narrow" pitchFamily="34" charset="0"/>
              </a:rPr>
              <a:t>INTEGRADORA DE ANALISIS DE</a:t>
            </a:r>
          </a:p>
          <a:p>
            <a:r>
              <a:rPr lang="es-MX" sz="750" b="0" dirty="0">
                <a:latin typeface="Arial Narrow" pitchFamily="34" charset="0"/>
              </a:rPr>
              <a:t> INFORMACION Y EMISION DE RESULTADOS</a:t>
            </a:r>
          </a:p>
          <a:p>
            <a:r>
              <a:rPr lang="es-MX" sz="750" b="0" dirty="0">
                <a:latin typeface="Arial Narrow" pitchFamily="34" charset="0"/>
              </a:rPr>
              <a:t>MM07</a:t>
            </a:r>
            <a:endParaRPr lang="es-ES" sz="750" b="0" dirty="0">
              <a:latin typeface="Arial Narrow" pitchFamily="34" charset="0"/>
            </a:endParaRPr>
          </a:p>
        </p:txBody>
      </p: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069F749F-0F8A-46FD-ADCB-64118F0760F6}"/>
              </a:ext>
            </a:extLst>
          </p:cNvPr>
          <p:cNvCxnSpPr/>
          <p:nvPr/>
        </p:nvCxnSpPr>
        <p:spPr>
          <a:xfrm>
            <a:off x="2768879" y="2777966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utoShape 3">
            <a:extLst>
              <a:ext uri="{FF2B5EF4-FFF2-40B4-BE49-F238E27FC236}">
                <a16:creationId xmlns:a16="http://schemas.microsoft.com/office/drawing/2014/main" id="{51CD2AA1-B9B5-4D02-84C5-5D05D6705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828" y="3790119"/>
            <a:ext cx="1765095" cy="57498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ANDRES JAIME SALAS MARENTE</a:t>
            </a:r>
          </a:p>
          <a:p>
            <a:r>
              <a:rPr lang="es-MX" sz="800" b="0" dirty="0">
                <a:latin typeface="Arial Narrow" pitchFamily="34" charset="0"/>
              </a:rPr>
              <a:t>COORDINACION DE INTEGRACION Y</a:t>
            </a:r>
            <a:br>
              <a:rPr lang="es-MX" sz="800" b="0" dirty="0">
                <a:latin typeface="Arial Narrow" pitchFamily="34" charset="0"/>
              </a:rPr>
            </a:br>
            <a:r>
              <a:rPr lang="es-MX" sz="800" b="0" dirty="0">
                <a:latin typeface="Arial Narrow" pitchFamily="34" charset="0"/>
              </a:rPr>
              <a:t>ANALISIS DE LA INFORMACION Y </a:t>
            </a:r>
          </a:p>
          <a:p>
            <a:r>
              <a:rPr lang="es-MX" sz="800" b="0" dirty="0">
                <a:latin typeface="Arial Narrow" pitchFamily="34" charset="0"/>
              </a:rPr>
              <a:t>EMISION DE DATOS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278" name="Conector recto 11277">
            <a:extLst>
              <a:ext uri="{FF2B5EF4-FFF2-40B4-BE49-F238E27FC236}">
                <a16:creationId xmlns:a16="http://schemas.microsoft.com/office/drawing/2014/main" id="{B6106D2F-0D5D-469B-89FC-B587ABDB079F}"/>
              </a:ext>
            </a:extLst>
          </p:cNvPr>
          <p:cNvCxnSpPr>
            <a:cxnSpLocks/>
          </p:cNvCxnSpPr>
          <p:nvPr/>
        </p:nvCxnSpPr>
        <p:spPr>
          <a:xfrm>
            <a:off x="4579541" y="629134"/>
            <a:ext cx="1984" cy="2653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AutoShape 3">
            <a:extLst>
              <a:ext uri="{FF2B5EF4-FFF2-40B4-BE49-F238E27FC236}">
                <a16:creationId xmlns:a16="http://schemas.microsoft.com/office/drawing/2014/main" id="{8F79E265-6916-4DA7-B7C8-9FD1624A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353" y="1124744"/>
            <a:ext cx="196553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SAUL GARDUÑO RAMIREZ </a:t>
            </a:r>
          </a:p>
          <a:p>
            <a:r>
              <a:rPr lang="es-MX" sz="800" b="0" dirty="0">
                <a:latin typeface="Arial Narrow" pitchFamily="34" charset="0"/>
              </a:rPr>
              <a:t>DIRECCION DEL CENTRO DE EVAULACION Y </a:t>
            </a:r>
          </a:p>
          <a:p>
            <a:r>
              <a:rPr lang="es-MX" sz="800" b="0" dirty="0">
                <a:latin typeface="Arial Narrow" pitchFamily="34" charset="0"/>
              </a:rPr>
              <a:t>CONTROL DE CONFIANZA</a:t>
            </a:r>
          </a:p>
          <a:p>
            <a:r>
              <a:rPr lang="es-MX" sz="800" b="0" dirty="0">
                <a:latin typeface="Arial Narrow" pitchFamily="34" charset="0"/>
              </a:rPr>
              <a:t>MMS01</a:t>
            </a: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49C9CF2A-CA71-4496-BA34-A15D4B406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142" y="260648"/>
            <a:ext cx="1944216" cy="61519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7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SUBSECRETARIO DE COORDINACION</a:t>
            </a:r>
          </a:p>
          <a:p>
            <a:r>
              <a:rPr lang="es-MX" sz="700" b="0" dirty="0">
                <a:latin typeface="Arial Narrow" pitchFamily="34" charset="0"/>
              </a:rPr>
              <a:t> </a:t>
            </a:r>
            <a:r>
              <a:rPr lang="es-MX" sz="750" b="0" dirty="0">
                <a:latin typeface="Arial Narrow" pitchFamily="34" charset="0"/>
              </a:rPr>
              <a:t>INTERINSTITUCIONAL EN MATERIA DE SEGURIDAD</a:t>
            </a:r>
          </a:p>
          <a:p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4" name="AutoShape 3">
            <a:extLst>
              <a:ext uri="{FF2B5EF4-FFF2-40B4-BE49-F238E27FC236}">
                <a16:creationId xmlns:a16="http://schemas.microsoft.com/office/drawing/2014/main" id="{33C6A66D-B15E-465B-A0B2-EAE188D8D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381" y="2995272"/>
            <a:ext cx="1765096" cy="57498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CLAUDIA VARGAS BERDUSCO</a:t>
            </a:r>
          </a:p>
          <a:p>
            <a:r>
              <a:rPr lang="es-MX" sz="800" b="0" dirty="0">
                <a:latin typeface="Arial Narrow" pitchFamily="34" charset="0"/>
              </a:rPr>
              <a:t>COORDINACION JURIDICA</a:t>
            </a:r>
          </a:p>
          <a:p>
            <a:r>
              <a:rPr lang="es-ES_tradnl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282" name="Conector recto 11281">
            <a:extLst>
              <a:ext uri="{FF2B5EF4-FFF2-40B4-BE49-F238E27FC236}">
                <a16:creationId xmlns:a16="http://schemas.microsoft.com/office/drawing/2014/main" id="{FEAAF400-686D-42F4-A1D0-25AEF0622611}"/>
              </a:ext>
            </a:extLst>
          </p:cNvPr>
          <p:cNvCxnSpPr>
            <a:cxnSpLocks/>
          </p:cNvCxnSpPr>
          <p:nvPr/>
        </p:nvCxnSpPr>
        <p:spPr>
          <a:xfrm>
            <a:off x="6422162" y="2794456"/>
            <a:ext cx="0" cy="2334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F62795BE-2E90-49C6-B425-E197CDC58703}"/>
              </a:ext>
            </a:extLst>
          </p:cNvPr>
          <p:cNvCxnSpPr>
            <a:cxnSpLocks/>
            <a:stCxn id="31" idx="0"/>
          </p:cNvCxnSpPr>
          <p:nvPr/>
        </p:nvCxnSpPr>
        <p:spPr>
          <a:xfrm rot="16200000" flipH="1">
            <a:off x="4579932" y="-635039"/>
            <a:ext cx="7367" cy="7271348"/>
          </a:xfrm>
          <a:prstGeom prst="bentConnector3">
            <a:avLst>
              <a:gd name="adj1" fmla="val -28143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utoShape 3">
            <a:extLst>
              <a:ext uri="{FF2B5EF4-FFF2-40B4-BE49-F238E27FC236}">
                <a16:creationId xmlns:a16="http://schemas.microsoft.com/office/drawing/2014/main" id="{9C94EF45-7D43-4A42-86F0-96504B56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208" y="2994794"/>
            <a:ext cx="1765096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BLANCA IDALIA FIERRO SAUCEDO</a:t>
            </a:r>
          </a:p>
          <a:p>
            <a:r>
              <a:rPr lang="es-MX" sz="800" b="0" dirty="0">
                <a:latin typeface="Arial Narrow" pitchFamily="34" charset="0"/>
              </a:rPr>
              <a:t>COORDINACION DE PORTE DE ARMA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E9D382C-BC7D-4784-B0A2-DF1734968683}"/>
              </a:ext>
            </a:extLst>
          </p:cNvPr>
          <p:cNvCxnSpPr/>
          <p:nvPr/>
        </p:nvCxnSpPr>
        <p:spPr>
          <a:xfrm>
            <a:off x="4581525" y="2203785"/>
            <a:ext cx="9883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utoShape 3">
            <a:extLst>
              <a:ext uri="{FF2B5EF4-FFF2-40B4-BE49-F238E27FC236}">
                <a16:creationId xmlns:a16="http://schemas.microsoft.com/office/drawing/2014/main" id="{8F79E265-6916-4DA7-B7C8-9FD1624A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449" y="1915753"/>
            <a:ext cx="180020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JOSE LUIS VAZQUEZ ESTRADA</a:t>
            </a:r>
          </a:p>
          <a:p>
            <a:r>
              <a:rPr lang="es-MX" sz="800" b="0" dirty="0">
                <a:latin typeface="Arial Narrow" pitchFamily="34" charset="0"/>
              </a:rPr>
              <a:t>SUBDIRECCION DEL CENTRO DE </a:t>
            </a:r>
          </a:p>
          <a:p>
            <a:r>
              <a:rPr lang="es-MX" sz="800" b="0" dirty="0">
                <a:latin typeface="Arial Narrow" pitchFamily="34" charset="0"/>
              </a:rPr>
              <a:t>EVALUACION Y CONTROL DE CONFIANZA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0" name="AutoShape 3">
            <a:extLst>
              <a:ext uri="{FF2B5EF4-FFF2-40B4-BE49-F238E27FC236}">
                <a16:creationId xmlns:a16="http://schemas.microsoft.com/office/drawing/2014/main" id="{9E35DB65-F65C-4D66-A989-1714A54FB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533" y="3004319"/>
            <a:ext cx="1765096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EDUARDO CHAPA GARCIA</a:t>
            </a:r>
          </a:p>
          <a:p>
            <a:r>
              <a:rPr lang="es-MX" sz="800" b="0" dirty="0">
                <a:latin typeface="Arial Narrow" pitchFamily="34" charset="0"/>
              </a:rPr>
              <a:t>COORDINACION DE OPERACION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8E5263A-5F2F-45F9-A142-0B6B7740AFBB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947942" y="3573016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utoShape 3">
            <a:extLst>
              <a:ext uri="{FF2B5EF4-FFF2-40B4-BE49-F238E27FC236}">
                <a16:creationId xmlns:a16="http://schemas.microsoft.com/office/drawing/2014/main" id="{2F020008-37B8-4B76-B8B9-7243D11F9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362" y="3806458"/>
            <a:ext cx="1765096" cy="55127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>
                <a:latin typeface="Arial Narrow" pitchFamily="34" charset="0"/>
              </a:rPr>
              <a:t>EDWIN ALAIN PEPI CUELLAR</a:t>
            </a:r>
          </a:p>
          <a:p>
            <a:r>
              <a:rPr lang="es-MX" sz="800" b="0">
                <a:latin typeface="Arial Narrow" pitchFamily="34" charset="0"/>
              </a:rPr>
              <a:t>COORDINACION DE CALIDAD</a:t>
            </a:r>
          </a:p>
          <a:p>
            <a:r>
              <a:rPr lang="es-MX" sz="800" b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C22290FA-256F-4869-9A69-BD63F64C9E64}"/>
              </a:ext>
            </a:extLst>
          </p:cNvPr>
          <p:cNvCxnSpPr>
            <a:stCxn id="48" idx="0"/>
            <a:endCxn id="38" idx="0"/>
          </p:cNvCxnSpPr>
          <p:nvPr/>
        </p:nvCxnSpPr>
        <p:spPr>
          <a:xfrm rot="5400000" flipH="1" flipV="1">
            <a:off x="4603474" y="1984556"/>
            <a:ext cx="16339" cy="3627466"/>
          </a:xfrm>
          <a:prstGeom prst="bentConnector3">
            <a:avLst>
              <a:gd name="adj1" fmla="val 5080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243DADE-CBB8-4DC5-953B-60F3C0CEEE40}"/>
              </a:ext>
            </a:extLst>
          </p:cNvPr>
          <p:cNvCxnSpPr>
            <a:cxnSpLocks/>
          </p:cNvCxnSpPr>
          <p:nvPr/>
        </p:nvCxnSpPr>
        <p:spPr>
          <a:xfrm>
            <a:off x="3707918" y="2774088"/>
            <a:ext cx="0" cy="942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C04079A-D5AC-4741-A5EB-A8F7B2CC0FC3}"/>
              </a:ext>
            </a:extLst>
          </p:cNvPr>
          <p:cNvCxnSpPr/>
          <p:nvPr/>
        </p:nvCxnSpPr>
        <p:spPr>
          <a:xfrm>
            <a:off x="4588094" y="3727665"/>
            <a:ext cx="0" cy="302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3">
            <a:extLst>
              <a:ext uri="{FF2B5EF4-FFF2-40B4-BE49-F238E27FC236}">
                <a16:creationId xmlns:a16="http://schemas.microsoft.com/office/drawing/2014/main" id="{A656A289-9B9E-4FFD-AC27-2CE9F7004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968" y="3789040"/>
            <a:ext cx="1743584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NAUX MIGUEL MUÑOZ MORENO</a:t>
            </a:r>
          </a:p>
          <a:p>
            <a:r>
              <a:rPr lang="es-MX" sz="800" b="0" dirty="0">
                <a:latin typeface="Arial Narrow" pitchFamily="34" charset="0"/>
              </a:rPr>
              <a:t>COORDINACION DE INVESTIGACION</a:t>
            </a:r>
          </a:p>
          <a:p>
            <a:r>
              <a:rPr lang="es-MX" sz="800" b="0" dirty="0">
                <a:latin typeface="Arial Narrow" pitchFamily="34" charset="0"/>
              </a:rPr>
              <a:t> SOCIOECONOMICA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74DCFF3A-61E4-4066-98C5-B2676E097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90" y="3804619"/>
            <a:ext cx="1737414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KARLA ELENA DIOSDADO GARCIA </a:t>
            </a:r>
          </a:p>
          <a:p>
            <a:r>
              <a:rPr lang="es-MX" sz="800" b="0" dirty="0">
                <a:latin typeface="Arial Narrow" pitchFamily="34" charset="0"/>
              </a:rPr>
              <a:t>PSICOLOGA</a:t>
            </a:r>
          </a:p>
          <a:p>
            <a:r>
              <a:rPr lang="es-MX" sz="800" b="0" dirty="0">
                <a:latin typeface="Arial Narrow" pitchFamily="34" charset="0"/>
              </a:rPr>
              <a:t>MM06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Line 29"/>
          <p:cNvSpPr>
            <a:spLocks noChangeShapeType="1"/>
          </p:cNvSpPr>
          <p:nvPr/>
        </p:nvSpPr>
        <p:spPr bwMode="auto">
          <a:xfrm>
            <a:off x="4572000" y="764704"/>
            <a:ext cx="0" cy="2303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9733" name="Text Box 47"/>
          <p:cNvSpPr txBox="1">
            <a:spLocks noChangeArrowheads="1"/>
          </p:cNvSpPr>
          <p:nvPr/>
        </p:nvSpPr>
        <p:spPr bwMode="auto">
          <a:xfrm>
            <a:off x="-36513" y="6597650"/>
            <a:ext cx="32400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MX" sz="700" dirty="0">
                <a:latin typeface="Arial Narrow" pitchFamily="34" charset="0"/>
              </a:rPr>
              <a:t>ANGELICA VERASTEGUI SAUCEDO (CARTERA SINDICAL) SO16</a:t>
            </a:r>
            <a:endParaRPr lang="es-ES" sz="700" dirty="0">
              <a:latin typeface="Arial Narrow" pitchFamily="34" charset="0"/>
            </a:endParaRPr>
          </a:p>
        </p:txBody>
      </p:sp>
      <p:cxnSp>
        <p:nvCxnSpPr>
          <p:cNvPr id="7" name="6 Conector angular"/>
          <p:cNvCxnSpPr>
            <a:cxnSpLocks/>
            <a:endCxn id="29712" idx="1"/>
          </p:cNvCxnSpPr>
          <p:nvPr/>
        </p:nvCxnSpPr>
        <p:spPr>
          <a:xfrm rot="5400000">
            <a:off x="3420968" y="3859326"/>
            <a:ext cx="1568339" cy="765138"/>
          </a:xfrm>
          <a:prstGeom prst="bentConnector4">
            <a:avLst>
              <a:gd name="adj1" fmla="val 8018"/>
              <a:gd name="adj2" fmla="val 1136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721" name="Line 36"/>
          <p:cNvSpPr>
            <a:spLocks noChangeShapeType="1"/>
          </p:cNvSpPr>
          <p:nvPr/>
        </p:nvSpPr>
        <p:spPr bwMode="auto">
          <a:xfrm>
            <a:off x="3716324" y="452600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9722" name="Line 37"/>
          <p:cNvSpPr>
            <a:spLocks noChangeShapeType="1"/>
          </p:cNvSpPr>
          <p:nvPr/>
        </p:nvSpPr>
        <p:spPr bwMode="auto">
          <a:xfrm>
            <a:off x="3716340" y="394011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9708" name="AutoShape 13"/>
          <p:cNvSpPr>
            <a:spLocks noChangeArrowheads="1"/>
          </p:cNvSpPr>
          <p:nvPr/>
        </p:nvSpPr>
        <p:spPr bwMode="auto">
          <a:xfrm>
            <a:off x="3800450" y="3644834"/>
            <a:ext cx="1622743" cy="488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00" b="0" dirty="0">
                <a:latin typeface="Arial Narrow" pitchFamily="34" charset="0"/>
              </a:rPr>
              <a:t>CLAUDIA PATRICIA CARMONA MONTELONGO</a:t>
            </a:r>
          </a:p>
          <a:p>
            <a:r>
              <a:rPr lang="es-ES_tradnl" sz="700" b="0" dirty="0">
                <a:latin typeface="Arial Narrow" pitchFamily="34" charset="0"/>
              </a:rPr>
              <a:t>ANALISTA ADMINISTRATIVO “A”</a:t>
            </a:r>
          </a:p>
          <a:p>
            <a:r>
              <a:rPr lang="es-MX" sz="700" b="0" dirty="0">
                <a:latin typeface="Arial Narrow" pitchFamily="34" charset="0"/>
              </a:rPr>
              <a:t>SO16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3801302" y="4202245"/>
            <a:ext cx="1597766" cy="5053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800" b="0" dirty="0">
                <a:latin typeface="Arial Narrow" pitchFamily="34" charset="0"/>
              </a:rPr>
              <a:t>ERENDIRA YADIRA LOPEZ RODRIGUEZ</a:t>
            </a:r>
          </a:p>
          <a:p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ES_tradnl" sz="800" b="0" dirty="0">
                <a:latin typeface="Arial Narrow" pitchFamily="34" charset="0"/>
              </a:rPr>
              <a:t>SO08-3</a:t>
            </a:r>
          </a:p>
        </p:txBody>
      </p:sp>
      <p:sp>
        <p:nvSpPr>
          <p:cNvPr id="29710" name="AutoShape 13"/>
          <p:cNvSpPr>
            <a:spLocks noChangeArrowheads="1"/>
          </p:cNvSpPr>
          <p:nvPr/>
        </p:nvSpPr>
        <p:spPr bwMode="auto">
          <a:xfrm>
            <a:off x="6865565" y="4153885"/>
            <a:ext cx="1666873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JUAN JOSE GARCIA </a:t>
            </a:r>
            <a:r>
              <a:rPr lang="es-ES_tradnl" sz="800" b="0" dirty="0" err="1">
                <a:latin typeface="Arial Narrow" pitchFamily="34" charset="0"/>
              </a:rPr>
              <a:t>GARCIA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ES_tradnl" sz="800" b="0" dirty="0">
                <a:latin typeface="Arial Narrow" pitchFamily="34" charset="0"/>
              </a:rPr>
              <a:t>SO08 </a:t>
            </a: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6865565" y="2864263"/>
            <a:ext cx="1666875" cy="56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ISAAC MONTENEGRO HERRERA</a:t>
            </a:r>
          </a:p>
          <a:p>
            <a:r>
              <a:rPr lang="es-ES_tradnl" sz="800" b="0" dirty="0">
                <a:latin typeface="Arial Narrow" pitchFamily="34" charset="0"/>
              </a:rPr>
              <a:t>DIRECCION  DE GESTION SOCIAL</a:t>
            </a:r>
          </a:p>
          <a:p>
            <a:r>
              <a:rPr lang="es-ES_tradnl" sz="800" b="0" dirty="0">
                <a:latin typeface="Arial Narrow" pitchFamily="34" charset="0"/>
              </a:rPr>
              <a:t>MM02 </a:t>
            </a:r>
          </a:p>
        </p:txBody>
      </p:sp>
      <p:cxnSp>
        <p:nvCxnSpPr>
          <p:cNvPr id="57" name="56 Conector recto"/>
          <p:cNvCxnSpPr>
            <a:cxnSpLocks/>
          </p:cNvCxnSpPr>
          <p:nvPr/>
        </p:nvCxnSpPr>
        <p:spPr>
          <a:xfrm>
            <a:off x="4572000" y="2211427"/>
            <a:ext cx="11430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27"/>
          <p:cNvSpPr>
            <a:spLocks noChangeArrowheads="1"/>
          </p:cNvSpPr>
          <p:nvPr/>
        </p:nvSpPr>
        <p:spPr bwMode="auto">
          <a:xfrm>
            <a:off x="5624517" y="1932085"/>
            <a:ext cx="1491469" cy="5608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ELSA BLANCO MONTES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SECRETARIA “A”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SO14 </a:t>
            </a:r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524842" y="4842587"/>
            <a:ext cx="1666875" cy="5306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JUANA HILARIA NIETO PADRON</a:t>
            </a:r>
            <a:endParaRPr lang="es-ES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TECNICO ADMINISTRATIVO “B”</a:t>
            </a:r>
            <a:endParaRPr lang="es-ES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SO11-3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3635896" y="1289392"/>
            <a:ext cx="1872208" cy="6192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endParaRPr lang="es-ES_tradnl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ALBERTO AGUIRRE VILLARREAL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SUBSECRETARIA  DE GOBIERNO Y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ATENCION CIUDADANA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MMS01 </a:t>
            </a:r>
          </a:p>
          <a:p>
            <a:pPr defTabSz="762000" eaLnBrk="0" hangingPunct="0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29740" name="AutoShape 8"/>
          <p:cNvSpPr>
            <a:spLocks noChangeArrowheads="1"/>
          </p:cNvSpPr>
          <p:nvPr/>
        </p:nvSpPr>
        <p:spPr bwMode="auto">
          <a:xfrm>
            <a:off x="490092" y="2864844"/>
            <a:ext cx="1666875" cy="56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MARTIN GERARDO DE HOYOS  VARGAS</a:t>
            </a:r>
          </a:p>
          <a:p>
            <a:r>
              <a:rPr lang="es-ES_tradnl" sz="800" b="0" dirty="0">
                <a:latin typeface="Arial Narrow" pitchFamily="34" charset="0"/>
              </a:rPr>
              <a:t>DIRECCION DE VINCULACIÓN Y</a:t>
            </a:r>
          </a:p>
          <a:p>
            <a:r>
              <a:rPr lang="es-ES_tradnl" sz="800" b="0" dirty="0">
                <a:latin typeface="Arial Narrow" pitchFamily="34" charset="0"/>
              </a:rPr>
              <a:t>CONCERTACIÓN</a:t>
            </a:r>
          </a:p>
          <a:p>
            <a:r>
              <a:rPr lang="es-ES_tradnl" sz="800" b="0" dirty="0">
                <a:latin typeface="Arial Narrow" pitchFamily="34" charset="0"/>
              </a:rPr>
              <a:t>MM01 </a:t>
            </a: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BF36E6AA-1120-44ED-826A-6FF952F3EB82}"/>
              </a:ext>
            </a:extLst>
          </p:cNvPr>
          <p:cNvCxnSpPr>
            <a:cxnSpLocks/>
          </p:cNvCxnSpPr>
          <p:nvPr/>
        </p:nvCxnSpPr>
        <p:spPr>
          <a:xfrm rot="5400000">
            <a:off x="65962" y="3883694"/>
            <a:ext cx="1672456" cy="754695"/>
          </a:xfrm>
          <a:prstGeom prst="bentConnector4">
            <a:avLst>
              <a:gd name="adj1" fmla="val 8374"/>
              <a:gd name="adj2" fmla="val 1077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Line 37">
            <a:extLst>
              <a:ext uri="{FF2B5EF4-FFF2-40B4-BE49-F238E27FC236}">
                <a16:creationId xmlns:a16="http://schemas.microsoft.com/office/drawing/2014/main" id="{6FFB2325-A93E-4586-BE00-5C826D5CE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38" y="449959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9711" name="AutoShape 13"/>
          <p:cNvSpPr>
            <a:spLocks noChangeArrowheads="1"/>
          </p:cNvSpPr>
          <p:nvPr/>
        </p:nvSpPr>
        <p:spPr bwMode="auto">
          <a:xfrm>
            <a:off x="541668" y="4283574"/>
            <a:ext cx="1592263" cy="4839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GLADIS HERNANDEZ  LOPEZ</a:t>
            </a:r>
          </a:p>
          <a:p>
            <a:r>
              <a:rPr lang="es-ES_tradnl" sz="800" b="0" dirty="0">
                <a:latin typeface="Arial Narrow" pitchFamily="34" charset="0"/>
              </a:rPr>
              <a:t>TECNICO ADMINISTRATIVO “A”</a:t>
            </a:r>
          </a:p>
          <a:p>
            <a:r>
              <a:rPr lang="es-ES_tradnl" sz="800" b="0" dirty="0">
                <a:latin typeface="Arial Narrow" pitchFamily="34" charset="0"/>
              </a:rPr>
              <a:t>SO12-3</a:t>
            </a:r>
          </a:p>
        </p:txBody>
      </p:sp>
      <p:sp>
        <p:nvSpPr>
          <p:cNvPr id="29738" name="AutoShape 26"/>
          <p:cNvSpPr>
            <a:spLocks noChangeArrowheads="1"/>
          </p:cNvSpPr>
          <p:nvPr/>
        </p:nvSpPr>
        <p:spPr bwMode="auto">
          <a:xfrm>
            <a:off x="3765692" y="2883894"/>
            <a:ext cx="1622743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JOSE GPE. MARTINEZ AGUILAR</a:t>
            </a:r>
          </a:p>
          <a:p>
            <a:r>
              <a:rPr lang="es-ES_tradnl" sz="800" b="0" dirty="0">
                <a:latin typeface="Arial Narrow" pitchFamily="34" charset="0"/>
              </a:rPr>
              <a:t>DIRECCION DE </a:t>
            </a:r>
          </a:p>
          <a:p>
            <a:r>
              <a:rPr lang="es-ES_tradnl" sz="800" b="0" dirty="0">
                <a:latin typeface="Arial Narrow" pitchFamily="34" charset="0"/>
              </a:rPr>
              <a:t>APOYO ADMINISTRATIVO</a:t>
            </a:r>
          </a:p>
          <a:p>
            <a:r>
              <a:rPr lang="es-MX" sz="800" b="0" dirty="0">
                <a:latin typeface="Arial Narrow" pitchFamily="34" charset="0"/>
              </a:rPr>
              <a:t>MM02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8" name="Line 37">
            <a:extLst>
              <a:ext uri="{FF2B5EF4-FFF2-40B4-BE49-F238E27FC236}">
                <a16:creationId xmlns:a16="http://schemas.microsoft.com/office/drawing/2014/main" id="{9E48B1A4-7228-4259-87E1-CFEB0BA4B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544" y="3899366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6" name="AutoShape 15">
            <a:extLst>
              <a:ext uri="{FF2B5EF4-FFF2-40B4-BE49-F238E27FC236}">
                <a16:creationId xmlns:a16="http://schemas.microsoft.com/office/drawing/2014/main" id="{916EC2B3-0986-4D64-A360-F13DE7E07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75" y="3640807"/>
            <a:ext cx="1619250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JUANA MARIA SUAREZ SOLIS</a:t>
            </a:r>
          </a:p>
          <a:p>
            <a:r>
              <a:rPr lang="es-ES_tradnl" sz="800" b="0" dirty="0">
                <a:latin typeface="Arial Narrow" pitchFamily="34" charset="0"/>
              </a:rPr>
              <a:t>SUBDIRECCION DE OPERACIÓN Y </a:t>
            </a:r>
          </a:p>
          <a:p>
            <a:r>
              <a:rPr lang="es-ES_tradnl" sz="800" b="0" dirty="0">
                <a:latin typeface="Arial Narrow" pitchFamily="34" charset="0"/>
              </a:rPr>
              <a:t>SEGUIMIENTO SOCIAL</a:t>
            </a:r>
          </a:p>
          <a:p>
            <a:r>
              <a:rPr lang="es-MX" sz="800" b="0" dirty="0">
                <a:latin typeface="Arial Narrow" pitchFamily="34" charset="0"/>
              </a:rPr>
              <a:t>MM04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9712" name="AutoShape 13"/>
          <p:cNvSpPr>
            <a:spLocks noChangeArrowheads="1"/>
          </p:cNvSpPr>
          <p:nvPr/>
        </p:nvSpPr>
        <p:spPr bwMode="auto">
          <a:xfrm>
            <a:off x="3822568" y="4795072"/>
            <a:ext cx="1592262" cy="4619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FRANCISCO JAVIER TORRES RAMIREZ</a:t>
            </a:r>
          </a:p>
          <a:p>
            <a:r>
              <a:rPr lang="es-ES_tradnl" sz="800" b="0" dirty="0">
                <a:latin typeface="Arial Narrow" pitchFamily="34" charset="0"/>
              </a:rPr>
              <a:t>INTENDENTE “A”</a:t>
            </a:r>
          </a:p>
          <a:p>
            <a:r>
              <a:rPr lang="es-ES_tradnl" sz="800" b="0" dirty="0">
                <a:latin typeface="Arial Narrow" pitchFamily="34" charset="0"/>
              </a:rPr>
              <a:t>SO08 </a:t>
            </a:r>
          </a:p>
        </p:txBody>
      </p: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653127E9-2625-4466-BF5C-CA2BD400D6AF}"/>
              </a:ext>
            </a:extLst>
          </p:cNvPr>
          <p:cNvCxnSpPr>
            <a:cxnSpLocks/>
            <a:stCxn id="44" idx="2"/>
            <a:endCxn id="29710" idx="1"/>
          </p:cNvCxnSpPr>
          <p:nvPr/>
        </p:nvCxnSpPr>
        <p:spPr>
          <a:xfrm rot="5400000">
            <a:off x="6793444" y="3498359"/>
            <a:ext cx="977680" cy="833438"/>
          </a:xfrm>
          <a:prstGeom prst="bentConnector4">
            <a:avLst>
              <a:gd name="adj1" fmla="val 10025"/>
              <a:gd name="adj2" fmla="val 10574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Line 37">
            <a:extLst>
              <a:ext uri="{FF2B5EF4-FFF2-40B4-BE49-F238E27FC236}">
                <a16:creationId xmlns:a16="http://schemas.microsoft.com/office/drawing/2014/main" id="{FF38FA6F-368E-4387-90BF-384C9A31A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033" y="3860971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" name="_s1036"/>
          <p:cNvSpPr>
            <a:spLocks noChangeArrowheads="1"/>
          </p:cNvSpPr>
          <p:nvPr/>
        </p:nvSpPr>
        <p:spPr bwMode="auto">
          <a:xfrm>
            <a:off x="6891821" y="3586703"/>
            <a:ext cx="1640617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ADRIANA JANET ROBLES CERDA</a:t>
            </a:r>
          </a:p>
          <a:p>
            <a:r>
              <a:rPr lang="es-MX" sz="800" b="0" dirty="0">
                <a:latin typeface="Arial Narrow" pitchFamily="34" charset="0"/>
              </a:rPr>
              <a:t>ANALISTA ADMINISTRATIVO “B” </a:t>
            </a:r>
          </a:p>
          <a:p>
            <a:r>
              <a:rPr lang="es-MX" sz="800" b="0" dirty="0">
                <a:latin typeface="Arial Narrow" pitchFamily="34" charset="0"/>
              </a:rPr>
              <a:t>SO15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5" name="Conector: angular 34">
            <a:extLst>
              <a:ext uri="{FF2B5EF4-FFF2-40B4-BE49-F238E27FC236}">
                <a16:creationId xmlns:a16="http://schemas.microsoft.com/office/drawing/2014/main" id="{8B788FD5-4A7C-4927-A72C-B5333ABA2260}"/>
              </a:ext>
            </a:extLst>
          </p:cNvPr>
          <p:cNvCxnSpPr>
            <a:stCxn id="29740" idx="0"/>
            <a:endCxn id="44" idx="0"/>
          </p:cNvCxnSpPr>
          <p:nvPr/>
        </p:nvCxnSpPr>
        <p:spPr>
          <a:xfrm rot="5400000" flipH="1" flipV="1">
            <a:off x="4510976" y="-323182"/>
            <a:ext cx="581" cy="6375473"/>
          </a:xfrm>
          <a:prstGeom prst="bentConnector3">
            <a:avLst>
              <a:gd name="adj1" fmla="val 394459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utoShape 15">
            <a:extLst>
              <a:ext uri="{FF2B5EF4-FFF2-40B4-BE49-F238E27FC236}">
                <a16:creationId xmlns:a16="http://schemas.microsoft.com/office/drawing/2014/main" id="{3D522FEE-66EE-40D1-9811-7480B6D85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5" y="530409"/>
            <a:ext cx="1872207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11 Conector recto">
            <a:extLst>
              <a:ext uri="{FF2B5EF4-FFF2-40B4-BE49-F238E27FC236}">
                <a16:creationId xmlns:a16="http://schemas.microsoft.com/office/drawing/2014/main" id="{A26C3C3F-6ED9-4546-9A9E-A2A7C436AFE4}"/>
              </a:ext>
            </a:extLst>
          </p:cNvPr>
          <p:cNvCxnSpPr>
            <a:cxnSpLocks/>
          </p:cNvCxnSpPr>
          <p:nvPr/>
        </p:nvCxnSpPr>
        <p:spPr>
          <a:xfrm flipH="1">
            <a:off x="4378534" y="1599324"/>
            <a:ext cx="1286" cy="3269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AutoShape 3">
            <a:extLst>
              <a:ext uri="{FF2B5EF4-FFF2-40B4-BE49-F238E27FC236}">
                <a16:creationId xmlns:a16="http://schemas.microsoft.com/office/drawing/2014/main" id="{B365B5D7-5CF8-4F54-B1BB-3DD470684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508" y="1123528"/>
            <a:ext cx="1897420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JOSE ANGEL RODRIGUEZ CANALES</a:t>
            </a:r>
          </a:p>
          <a:p>
            <a:r>
              <a:rPr lang="es-MX" sz="800" b="0" dirty="0">
                <a:latin typeface="Arial Narrow" pitchFamily="34" charset="0"/>
              </a:rPr>
              <a:t>DIRECCION DE DERECHOS HUMANOS</a:t>
            </a:r>
          </a:p>
          <a:p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1ED7A31-7C4F-42C1-801F-13FE5205F7F4}"/>
              </a:ext>
            </a:extLst>
          </p:cNvPr>
          <p:cNvCxnSpPr/>
          <p:nvPr/>
        </p:nvCxnSpPr>
        <p:spPr>
          <a:xfrm>
            <a:off x="4379820" y="2385492"/>
            <a:ext cx="1764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utoShape 3">
            <a:extLst>
              <a:ext uri="{FF2B5EF4-FFF2-40B4-BE49-F238E27FC236}">
                <a16:creationId xmlns:a16="http://schemas.microsoft.com/office/drawing/2014/main" id="{DDA44D76-EB6C-4E47-8550-7BE15F98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992" y="2060848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LILIANA CONTRERAS SALAZAR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D6F8BCEB-1E48-4700-BE25-C648D52C5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50" y="3068960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MARTHA DELIA DE LA CRUZ CARDONA </a:t>
            </a:r>
          </a:p>
          <a:p>
            <a:r>
              <a:rPr lang="es-MX" sz="800" b="0" dirty="0">
                <a:latin typeface="Arial Narrow" pitchFamily="34" charset="0"/>
              </a:rPr>
              <a:t>DIRECCION DE ENLACE INSTITUCIONAL</a:t>
            </a:r>
          </a:p>
          <a:p>
            <a:r>
              <a:rPr lang="es-MX" sz="800" b="0" dirty="0">
                <a:latin typeface="Arial Narrow" pitchFamily="34" charset="0"/>
              </a:rPr>
              <a:t>Y POLITICAS PUBLICAS</a:t>
            </a:r>
          </a:p>
          <a:p>
            <a:r>
              <a:rPr lang="es-ES_tradnl" sz="800" b="0" dirty="0">
                <a:latin typeface="Arial Narrow" pitchFamily="34" charset="0"/>
              </a:rPr>
              <a:t>MM02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770C1541-347B-45F8-8CE9-DA3864927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665" y="4689521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JUAN PABLO ZAPATA MORIN</a:t>
            </a:r>
          </a:p>
          <a:p>
            <a:r>
              <a:rPr lang="es-MX" sz="800" b="0" dirty="0">
                <a:latin typeface="Arial Narrow" pitchFamily="34" charset="0"/>
              </a:rPr>
              <a:t>ANALISTA JURIDICO “A”</a:t>
            </a:r>
          </a:p>
          <a:p>
            <a:r>
              <a:rPr lang="es-ES_tradnl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55E77E44-6BCF-4B3E-BB3A-F022F93F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249" y="4678607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JESUS MARIA MELLADO CHAPA</a:t>
            </a:r>
          </a:p>
          <a:p>
            <a:r>
              <a:rPr lang="es-MX" sz="800" b="0" dirty="0">
                <a:latin typeface="Arial Narrow" pitchFamily="34" charset="0"/>
              </a:rPr>
              <a:t>JEFE DEL DEPARTAMENTO DE CONTROL</a:t>
            </a:r>
          </a:p>
          <a:p>
            <a:r>
              <a:rPr lang="es-MX" sz="800" b="0" dirty="0">
                <a:latin typeface="Arial Narrow" pitchFamily="34" charset="0"/>
              </a:rPr>
              <a:t>Y SEGUIMIENTO</a:t>
            </a:r>
          </a:p>
          <a:p>
            <a:r>
              <a:rPr lang="es-ES_tradnl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418DA431-2164-45C6-801E-1975F327F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622" y="4678606"/>
            <a:ext cx="1884368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YARA YANETH DE LA CERDA ESPINOZA</a:t>
            </a:r>
          </a:p>
          <a:p>
            <a:r>
              <a:rPr lang="es-ES_tradnl" sz="800" b="0" dirty="0">
                <a:latin typeface="Arial Narrow" pitchFamily="34" charset="0"/>
              </a:rPr>
              <a:t>ANALISTA DE ORGANIZACION</a:t>
            </a:r>
          </a:p>
          <a:p>
            <a:r>
              <a:rPr lang="es-ES_tradnl" sz="800" b="0" dirty="0">
                <a:latin typeface="Arial Narrow" pitchFamily="34" charset="0"/>
              </a:rPr>
              <a:t> Y METODOS "A"</a:t>
            </a:r>
          </a:p>
          <a:p>
            <a:r>
              <a:rPr lang="es-MX" sz="800" b="0" dirty="0">
                <a:latin typeface="Arial Narrow" pitchFamily="34" charset="0"/>
              </a:rPr>
              <a:t>PR03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E914C028-4D46-411C-8ADB-D6475463BDA5}"/>
              </a:ext>
            </a:extLst>
          </p:cNvPr>
          <p:cNvCxnSpPr>
            <a:cxnSpLocks/>
            <a:stCxn id="15" idx="0"/>
            <a:endCxn id="13" idx="0"/>
          </p:cNvCxnSpPr>
          <p:nvPr/>
        </p:nvCxnSpPr>
        <p:spPr>
          <a:xfrm rot="5400000" flipH="1" flipV="1">
            <a:off x="4335619" y="2411421"/>
            <a:ext cx="1" cy="4534373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Line 30"/>
          <p:cNvSpPr>
            <a:spLocks noChangeShapeType="1"/>
          </p:cNvSpPr>
          <p:nvPr/>
        </p:nvSpPr>
        <p:spPr bwMode="auto">
          <a:xfrm flipH="1">
            <a:off x="2763221" y="4092967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6" name="Line 32"/>
          <p:cNvSpPr>
            <a:spLocks noChangeShapeType="1"/>
          </p:cNvSpPr>
          <p:nvPr/>
        </p:nvSpPr>
        <p:spPr bwMode="auto">
          <a:xfrm flipH="1">
            <a:off x="2763221" y="4603332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7" name="_s1036"/>
          <p:cNvSpPr>
            <a:spLocks noChangeArrowheads="1"/>
          </p:cNvSpPr>
          <p:nvPr/>
        </p:nvSpPr>
        <p:spPr bwMode="auto">
          <a:xfrm>
            <a:off x="1512899" y="4421919"/>
            <a:ext cx="132236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JOEL RIVERA  SALAS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AUXILIAR ADMINISTRATIVO “A”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SO10-3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792" name="Line 38"/>
          <p:cNvSpPr>
            <a:spLocks noChangeShapeType="1"/>
          </p:cNvSpPr>
          <p:nvPr/>
        </p:nvSpPr>
        <p:spPr bwMode="auto">
          <a:xfrm>
            <a:off x="4536182" y="108962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0" name="_s1032"/>
          <p:cNvSpPr>
            <a:spLocks noChangeArrowheads="1"/>
          </p:cNvSpPr>
          <p:nvPr/>
        </p:nvSpPr>
        <p:spPr bwMode="auto">
          <a:xfrm>
            <a:off x="3614630" y="714356"/>
            <a:ext cx="190976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ES_tradnl" sz="800" b="0" dirty="0">
                <a:latin typeface="Arial Narrow" pitchFamily="34" charset="0"/>
              </a:rPr>
              <a:t>ENRIQUE FLORES RUIZ</a:t>
            </a:r>
          </a:p>
          <a:p>
            <a:r>
              <a:rPr lang="es-MX" sz="800" b="0" dirty="0">
                <a:latin typeface="Arial Narrow" pitchFamily="34" charset="0"/>
              </a:rPr>
              <a:t>DIRECCION DE NOTARIAS</a:t>
            </a:r>
          </a:p>
          <a:p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5" name="54 Conector recto"/>
          <p:cNvCxnSpPr/>
          <p:nvPr/>
        </p:nvCxnSpPr>
        <p:spPr>
          <a:xfrm>
            <a:off x="2822542" y="6232543"/>
            <a:ext cx="3286148" cy="158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775" name="_s1036"/>
          <p:cNvSpPr>
            <a:spLocks noChangeArrowheads="1"/>
          </p:cNvSpPr>
          <p:nvPr/>
        </p:nvSpPr>
        <p:spPr bwMode="auto">
          <a:xfrm>
            <a:off x="3779912" y="6291613"/>
            <a:ext cx="1500198" cy="5175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AMELIA FLORES GARCIA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AUXILIAR ADMINISTRATIVO “B”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TORREON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9" name="58 Conector recto"/>
          <p:cNvCxnSpPr/>
          <p:nvPr/>
        </p:nvCxnSpPr>
        <p:spPr>
          <a:xfrm>
            <a:off x="4541837" y="2065525"/>
            <a:ext cx="14280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94" name="_s1036"/>
          <p:cNvSpPr>
            <a:spLocks noChangeArrowheads="1"/>
          </p:cNvSpPr>
          <p:nvPr/>
        </p:nvSpPr>
        <p:spPr bwMode="auto">
          <a:xfrm>
            <a:off x="5815550" y="1764680"/>
            <a:ext cx="1687512" cy="584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MA. DE LOURDES JAUREGUI AGUIRRE</a:t>
            </a:r>
          </a:p>
          <a:p>
            <a:r>
              <a:rPr lang="es-MX" sz="800" b="0" dirty="0">
                <a:latin typeface="Arial Narrow" pitchFamily="34" charset="0"/>
              </a:rPr>
              <a:t>SECRETARIA “C”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SO12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780" name="_s1036"/>
          <p:cNvSpPr>
            <a:spLocks noChangeArrowheads="1"/>
          </p:cNvSpPr>
          <p:nvPr/>
        </p:nvSpPr>
        <p:spPr bwMode="auto">
          <a:xfrm>
            <a:off x="1534165" y="3861048"/>
            <a:ext cx="1296987" cy="485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CESAR F. AGUILLON TAPIA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ARCHIVISTA "A"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SO10-3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6" name="75 Conector angular"/>
          <p:cNvCxnSpPr>
            <a:cxnSpLocks/>
          </p:cNvCxnSpPr>
          <p:nvPr/>
        </p:nvCxnSpPr>
        <p:spPr>
          <a:xfrm rot="16200000" flipH="1">
            <a:off x="1349741" y="3743381"/>
            <a:ext cx="2300931" cy="654103"/>
          </a:xfrm>
          <a:prstGeom prst="bentConnector4">
            <a:avLst>
              <a:gd name="adj1" fmla="val 36150"/>
              <a:gd name="adj2" fmla="val 1129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815" name="_s1036"/>
          <p:cNvSpPr>
            <a:spLocks noChangeArrowheads="1"/>
          </p:cNvSpPr>
          <p:nvPr/>
        </p:nvSpPr>
        <p:spPr bwMode="auto">
          <a:xfrm>
            <a:off x="1512899" y="4964517"/>
            <a:ext cx="1323884" cy="512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SANDRA A. ALEMAN GARAY</a:t>
            </a:r>
          </a:p>
          <a:p>
            <a:r>
              <a:rPr lang="es-MX" sz="800" b="0" dirty="0">
                <a:latin typeface="Arial Narrow" pitchFamily="34" charset="0"/>
              </a:rPr>
              <a:t>AUXILIAR DE ARCHIVISTA "B“</a:t>
            </a:r>
          </a:p>
          <a:p>
            <a:r>
              <a:rPr lang="es-MX" sz="800" b="0" dirty="0">
                <a:latin typeface="Arial Narrow" pitchFamily="34" charset="0"/>
              </a:rPr>
              <a:t>SO07</a:t>
            </a:r>
          </a:p>
        </p:txBody>
      </p:sp>
      <p:cxnSp>
        <p:nvCxnSpPr>
          <p:cNvPr id="83" name="82 Conector angular"/>
          <p:cNvCxnSpPr>
            <a:cxnSpLocks/>
            <a:endCxn id="47" idx="3"/>
          </p:cNvCxnSpPr>
          <p:nvPr/>
        </p:nvCxnSpPr>
        <p:spPr>
          <a:xfrm rot="16200000" flipH="1">
            <a:off x="3241272" y="3433499"/>
            <a:ext cx="1702884" cy="675821"/>
          </a:xfrm>
          <a:prstGeom prst="bentConnector4">
            <a:avLst>
              <a:gd name="adj1" fmla="val 49620"/>
              <a:gd name="adj2" fmla="val 11022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4348005" y="4067740"/>
            <a:ext cx="15188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814" name="_s1036"/>
          <p:cNvSpPr>
            <a:spLocks noChangeArrowheads="1"/>
          </p:cNvSpPr>
          <p:nvPr/>
        </p:nvSpPr>
        <p:spPr bwMode="auto">
          <a:xfrm>
            <a:off x="3024153" y="3136605"/>
            <a:ext cx="1486472" cy="4977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MARIO GPE. IBARRA RDZ.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 DE VISITAS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6" name="59 Conector recto"/>
          <p:cNvCxnSpPr/>
          <p:nvPr/>
        </p:nvCxnSpPr>
        <p:spPr>
          <a:xfrm>
            <a:off x="8667541" y="5135427"/>
            <a:ext cx="43763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121 Rectángulo redondeado"/>
          <p:cNvSpPr/>
          <p:nvPr/>
        </p:nvSpPr>
        <p:spPr>
          <a:xfrm>
            <a:off x="1540423" y="3135325"/>
            <a:ext cx="1368317" cy="4911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ES" sz="800" b="0" dirty="0">
                <a:solidFill>
                  <a:schemeClr val="tx1"/>
                </a:solidFill>
                <a:latin typeface="Arial Narrow" pitchFamily="34" charset="0"/>
              </a:rPr>
              <a:t>CARLOS A. AGUILAR MARQUEZ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</a:t>
            </a:r>
            <a:r>
              <a:rPr lang="es-ES_tradnl" sz="800" b="0" dirty="0">
                <a:latin typeface="Arial Narrow" pitchFamily="34" charset="0"/>
              </a:rPr>
              <a:t> DE ARCHIVO</a:t>
            </a:r>
          </a:p>
          <a:p>
            <a:pPr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MM07</a:t>
            </a:r>
            <a:endParaRPr lang="es-MX" sz="800" b="0" dirty="0">
              <a:latin typeface="Arial Narrow" pitchFamily="34" charset="0"/>
            </a:endParaRPr>
          </a:p>
        </p:txBody>
      </p:sp>
      <p:sp>
        <p:nvSpPr>
          <p:cNvPr id="47" name="AutoShape 23"/>
          <p:cNvSpPr>
            <a:spLocks noChangeArrowheads="1"/>
          </p:cNvSpPr>
          <p:nvPr/>
        </p:nvSpPr>
        <p:spPr bwMode="auto">
          <a:xfrm>
            <a:off x="3080357" y="4375995"/>
            <a:ext cx="135026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DELIA DEL ROCIO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MAGALLANES ESCOBEDO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53" name="_s1036"/>
          <p:cNvSpPr>
            <a:spLocks noChangeArrowheads="1"/>
          </p:cNvSpPr>
          <p:nvPr/>
        </p:nvSpPr>
        <p:spPr bwMode="auto">
          <a:xfrm>
            <a:off x="7678173" y="5976982"/>
            <a:ext cx="1357322" cy="496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MA. YOLANDA RDZ. GARZA</a:t>
            </a:r>
          </a:p>
          <a:p>
            <a:pPr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: angular 17"/>
          <p:cNvCxnSpPr>
            <a:cxnSpLocks/>
            <a:stCxn id="45" idx="2"/>
            <a:endCxn id="52" idx="3"/>
          </p:cNvCxnSpPr>
          <p:nvPr/>
        </p:nvCxnSpPr>
        <p:spPr>
          <a:xfrm rot="16200000" flipH="1">
            <a:off x="296814" y="4105654"/>
            <a:ext cx="1610646" cy="689202"/>
          </a:xfrm>
          <a:prstGeom prst="bentConnector4">
            <a:avLst>
              <a:gd name="adj1" fmla="val 9754"/>
              <a:gd name="adj2" fmla="val 1054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cxnSpLocks/>
          </p:cNvCxnSpPr>
          <p:nvPr/>
        </p:nvCxnSpPr>
        <p:spPr>
          <a:xfrm>
            <a:off x="6789624" y="2919967"/>
            <a:ext cx="0" cy="1221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59 Conector recto"/>
          <p:cNvCxnSpPr/>
          <p:nvPr/>
        </p:nvCxnSpPr>
        <p:spPr>
          <a:xfrm>
            <a:off x="8771344" y="4067231"/>
            <a:ext cx="3371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_s1036">
            <a:extLst>
              <a:ext uri="{FF2B5EF4-FFF2-40B4-BE49-F238E27FC236}">
                <a16:creationId xmlns:a16="http://schemas.microsoft.com/office/drawing/2014/main" id="{F8646654-0576-47D5-BFE3-BBA2DF71D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647" y="3807713"/>
            <a:ext cx="1357322" cy="4773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MARIA ELENA DURON ESPINOSA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0" name="_s1036">
            <a:extLst>
              <a:ext uri="{FF2B5EF4-FFF2-40B4-BE49-F238E27FC236}">
                <a16:creationId xmlns:a16="http://schemas.microsoft.com/office/drawing/2014/main" id="{9A8D6461-52FE-4D6C-A0A9-FC7F02E90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339" y="3722079"/>
            <a:ext cx="1402336" cy="5088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DORA ELIA QUINTANA ACOSTA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0F36B8A-F98D-4FA8-B0D1-483243F01E9B}"/>
              </a:ext>
            </a:extLst>
          </p:cNvPr>
          <p:cNvCxnSpPr/>
          <p:nvPr/>
        </p:nvCxnSpPr>
        <p:spPr>
          <a:xfrm>
            <a:off x="5280291" y="2927382"/>
            <a:ext cx="0" cy="11355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_s1036"/>
          <p:cNvSpPr>
            <a:spLocks noChangeArrowheads="1"/>
          </p:cNvSpPr>
          <p:nvPr/>
        </p:nvSpPr>
        <p:spPr bwMode="auto">
          <a:xfrm>
            <a:off x="4607970" y="3786640"/>
            <a:ext cx="1396372" cy="459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ROCIO AGUILAR LAREDO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133 Rectángulo redondeado">
            <a:extLst>
              <a:ext uri="{FF2B5EF4-FFF2-40B4-BE49-F238E27FC236}">
                <a16:creationId xmlns:a16="http://schemas.microsoft.com/office/drawing/2014/main" id="{83226A65-8BE2-4596-9AD3-0F117D8187F8}"/>
              </a:ext>
            </a:extLst>
          </p:cNvPr>
          <p:cNvSpPr/>
          <p:nvPr/>
        </p:nvSpPr>
        <p:spPr>
          <a:xfrm>
            <a:off x="4612688" y="3144674"/>
            <a:ext cx="1410105" cy="50323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ES" sz="800" b="0" dirty="0">
                <a:latin typeface="Arial Narrow" pitchFamily="34" charset="0"/>
              </a:rPr>
              <a:t>ANA LYDIA FLORES VILLARREAL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 DE QUEJAS</a:t>
            </a:r>
          </a:p>
          <a:p>
            <a:pPr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MM03</a:t>
            </a:r>
          </a:p>
        </p:txBody>
      </p: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6904306C-279F-4387-A459-A9000CDED54F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49640" y="549798"/>
            <a:ext cx="3089695" cy="8282014"/>
          </a:xfrm>
          <a:prstGeom prst="bentConnector4">
            <a:avLst>
              <a:gd name="adj1" fmla="val -7399"/>
              <a:gd name="adj2" fmla="val 10083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89" name="_s1036"/>
          <p:cNvSpPr>
            <a:spLocks noChangeArrowheads="1"/>
          </p:cNvSpPr>
          <p:nvPr/>
        </p:nvSpPr>
        <p:spPr bwMode="auto">
          <a:xfrm>
            <a:off x="7635502" y="4909269"/>
            <a:ext cx="1357322" cy="4643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NADIA M. BARAJAS PALOMARES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AUXILIAR ADMINISTRATIVO “B” 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9" name="59 Conector recto">
            <a:extLst>
              <a:ext uri="{FF2B5EF4-FFF2-40B4-BE49-F238E27FC236}">
                <a16:creationId xmlns:a16="http://schemas.microsoft.com/office/drawing/2014/main" id="{6901ABA6-3B28-41DC-998A-D73CF84C4675}"/>
              </a:ext>
            </a:extLst>
          </p:cNvPr>
          <p:cNvCxnSpPr/>
          <p:nvPr/>
        </p:nvCxnSpPr>
        <p:spPr>
          <a:xfrm>
            <a:off x="8663400" y="5661248"/>
            <a:ext cx="43763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_s1036"/>
          <p:cNvSpPr>
            <a:spLocks noChangeArrowheads="1"/>
          </p:cNvSpPr>
          <p:nvPr/>
        </p:nvSpPr>
        <p:spPr bwMode="auto">
          <a:xfrm>
            <a:off x="7662647" y="5413325"/>
            <a:ext cx="1357322" cy="5166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PERLA K. PADILLA RODRIGUEZ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594233B-77B5-4B56-8899-7A116014F55A}"/>
              </a:ext>
            </a:extLst>
          </p:cNvPr>
          <p:cNvCxnSpPr/>
          <p:nvPr/>
        </p:nvCxnSpPr>
        <p:spPr>
          <a:xfrm>
            <a:off x="1023668" y="4080996"/>
            <a:ext cx="4598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_s1036"/>
          <p:cNvSpPr>
            <a:spLocks noChangeArrowheads="1"/>
          </p:cNvSpPr>
          <p:nvPr/>
        </p:nvSpPr>
        <p:spPr bwMode="auto">
          <a:xfrm>
            <a:off x="35496" y="3857645"/>
            <a:ext cx="1383121" cy="4773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EDUARDO JAVIER</a:t>
            </a:r>
          </a:p>
          <a:p>
            <a:r>
              <a:rPr lang="es-MX" sz="800" b="0" dirty="0">
                <a:latin typeface="Arial Narrow" pitchFamily="34" charset="0"/>
              </a:rPr>
              <a:t>BRIONES GONZALEZ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_s1036"/>
          <p:cNvSpPr>
            <a:spLocks noChangeArrowheads="1"/>
          </p:cNvSpPr>
          <p:nvPr/>
        </p:nvSpPr>
        <p:spPr bwMode="auto">
          <a:xfrm>
            <a:off x="73460" y="3126150"/>
            <a:ext cx="1368152" cy="5187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EUGENIO BERLANGA </a:t>
            </a:r>
            <a:r>
              <a:rPr lang="es-MX" sz="800" b="0" dirty="0" err="1">
                <a:latin typeface="Arial Narrow" pitchFamily="34" charset="0"/>
              </a:rPr>
              <a:t>BERLANGA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COORDINACION JURIDICA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9" name="59 Conector recto">
            <a:extLst>
              <a:ext uri="{FF2B5EF4-FFF2-40B4-BE49-F238E27FC236}">
                <a16:creationId xmlns:a16="http://schemas.microsoft.com/office/drawing/2014/main" id="{35173F8D-E728-4B34-A97F-FF586FCAC156}"/>
              </a:ext>
            </a:extLst>
          </p:cNvPr>
          <p:cNvCxnSpPr/>
          <p:nvPr/>
        </p:nvCxnSpPr>
        <p:spPr>
          <a:xfrm>
            <a:off x="8771344" y="4571421"/>
            <a:ext cx="3371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79" name="_s1036"/>
          <p:cNvSpPr>
            <a:spLocks noChangeArrowheads="1"/>
          </p:cNvSpPr>
          <p:nvPr/>
        </p:nvSpPr>
        <p:spPr bwMode="auto">
          <a:xfrm>
            <a:off x="7657908" y="4343838"/>
            <a:ext cx="1357322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SERGIO I MANZANARES CORTES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AUXILIAR DE INTENDENCIA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0" name="_s1036">
            <a:extLst>
              <a:ext uri="{FF2B5EF4-FFF2-40B4-BE49-F238E27FC236}">
                <a16:creationId xmlns:a16="http://schemas.microsoft.com/office/drawing/2014/main" id="{498A3483-1905-444F-B1DC-A7C22714E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018" y="3845641"/>
            <a:ext cx="1357322" cy="485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YARA M. CARDENAS VALDEZ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2" name="_s1036">
            <a:extLst>
              <a:ext uri="{FF2B5EF4-FFF2-40B4-BE49-F238E27FC236}">
                <a16:creationId xmlns:a16="http://schemas.microsoft.com/office/drawing/2014/main" id="{0D7A4443-9845-4459-AD4D-1167EA6E4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" y="5001131"/>
            <a:ext cx="1402336" cy="5088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JUAN CARLOS MORALES LOPEZ</a:t>
            </a:r>
          </a:p>
          <a:p>
            <a:r>
              <a:rPr lang="es-MX" sz="800" b="0" dirty="0">
                <a:latin typeface="Arial Narrow" pitchFamily="34" charset="0"/>
              </a:rPr>
              <a:t>CAPTURISTA DE DATOS “A”</a:t>
            </a:r>
          </a:p>
          <a:p>
            <a:r>
              <a:rPr lang="es-MX" sz="800" b="0" dirty="0">
                <a:latin typeface="Arial Narrow" pitchFamily="34" charset="0"/>
              </a:rPr>
              <a:t>SO10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5EB0293A-01E4-4815-B4C0-33496FFD5A66}"/>
              </a:ext>
            </a:extLst>
          </p:cNvPr>
          <p:cNvCxnSpPr/>
          <p:nvPr/>
        </p:nvCxnSpPr>
        <p:spPr>
          <a:xfrm>
            <a:off x="1023668" y="4653136"/>
            <a:ext cx="4598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25"/>
          <p:cNvSpPr>
            <a:spLocks noChangeArrowheads="1"/>
          </p:cNvSpPr>
          <p:nvPr/>
        </p:nvSpPr>
        <p:spPr bwMode="auto">
          <a:xfrm>
            <a:off x="52814" y="4437112"/>
            <a:ext cx="1378587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HOMERO RAUL RAMIREZ LOZANO</a:t>
            </a:r>
          </a:p>
          <a:p>
            <a:r>
              <a:rPr lang="es-ES_tradnl" sz="800" b="0" dirty="0">
                <a:latin typeface="Arial Narrow" pitchFamily="34" charset="0"/>
              </a:rPr>
              <a:t>AUXILIAR</a:t>
            </a:r>
            <a:r>
              <a:rPr lang="es-MX" sz="800" b="0" dirty="0">
                <a:latin typeface="Arial Narrow" pitchFamily="34" charset="0"/>
              </a:rPr>
              <a:t>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444CC48-8B88-4602-A7ED-A2418AE67778}"/>
              </a:ext>
            </a:extLst>
          </p:cNvPr>
          <p:cNvCxnSpPr/>
          <p:nvPr/>
        </p:nvCxnSpPr>
        <p:spPr>
          <a:xfrm>
            <a:off x="8172400" y="2919967"/>
            <a:ext cx="0" cy="509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121 Rectángulo redondeado">
            <a:extLst>
              <a:ext uri="{FF2B5EF4-FFF2-40B4-BE49-F238E27FC236}">
                <a16:creationId xmlns:a16="http://schemas.microsoft.com/office/drawing/2014/main" id="{8AAAFA04-4C88-4737-B313-6D91F2A7A962}"/>
              </a:ext>
            </a:extLst>
          </p:cNvPr>
          <p:cNvSpPr/>
          <p:nvPr/>
        </p:nvSpPr>
        <p:spPr>
          <a:xfrm>
            <a:off x="7406051" y="3138653"/>
            <a:ext cx="1586773" cy="4911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ES" sz="800" b="0" dirty="0">
                <a:latin typeface="Arial Narrow" pitchFamily="34" charset="0"/>
              </a:rPr>
              <a:t>HERNANDEZ TORRES JUAN CARLOS</a:t>
            </a:r>
          </a:p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</a:t>
            </a:r>
            <a:r>
              <a:rPr lang="es-ES_tradnl" sz="800" b="0" dirty="0">
                <a:latin typeface="Arial Narrow" pitchFamily="34" charset="0"/>
              </a:rPr>
              <a:t> DE CALIDAD</a:t>
            </a:r>
          </a:p>
          <a:p>
            <a:pPr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MM05</a:t>
            </a:r>
            <a:endParaRPr lang="es-MX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CD497DCB-B5D0-4BF6-BED5-96876F47502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83846" y="1583046"/>
            <a:ext cx="35709" cy="3659803"/>
          </a:xfrm>
          <a:prstGeom prst="bentConnector3">
            <a:avLst>
              <a:gd name="adj1" fmla="val 7401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12A9FCD-A8B9-4E20-A94E-7D34428D87F5}"/>
              </a:ext>
            </a:extLst>
          </p:cNvPr>
          <p:cNvCxnSpPr>
            <a:cxnSpLocks/>
          </p:cNvCxnSpPr>
          <p:nvPr/>
        </p:nvCxnSpPr>
        <p:spPr>
          <a:xfrm>
            <a:off x="4572000" y="2153871"/>
            <a:ext cx="0" cy="1011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15">
            <a:extLst>
              <a:ext uri="{FF2B5EF4-FFF2-40B4-BE49-F238E27FC236}">
                <a16:creationId xmlns:a16="http://schemas.microsoft.com/office/drawing/2014/main" id="{413A6135-6B91-4EFA-9D1B-AD0A007E4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290" y="1552223"/>
            <a:ext cx="1897420" cy="6492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MA. MAYELA HERNANDEZ VALDES</a:t>
            </a:r>
          </a:p>
          <a:p>
            <a:r>
              <a:rPr lang="es-ES_tradnl" sz="800" b="0" dirty="0">
                <a:latin typeface="Arial Narrow" pitchFamily="34" charset="0"/>
              </a:rPr>
              <a:t>DIRECCION GENERAL DE POBLACION </a:t>
            </a:r>
          </a:p>
          <a:p>
            <a:r>
              <a:rPr lang="es-ES_tradnl" sz="800" b="0" dirty="0">
                <a:latin typeface="Arial Narrow" pitchFamily="34" charset="0"/>
              </a:rPr>
              <a:t>Y DESARROLLO MUNICIPAL</a:t>
            </a:r>
          </a:p>
          <a:p>
            <a:r>
              <a:rPr lang="es-ES_tradnl" sz="800" b="0" dirty="0">
                <a:latin typeface="Arial Narrow" pitchFamily="34" charset="0"/>
              </a:rPr>
              <a:t>MMS01</a:t>
            </a:r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8BB1B01E-5731-47AA-B725-8591C0757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89" y="3392701"/>
            <a:ext cx="1897420" cy="652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MA. SOLEDAD LARA BORDALLO</a:t>
            </a:r>
          </a:p>
          <a:p>
            <a:r>
              <a:rPr lang="es-ES_tradnl" sz="800" b="0" dirty="0">
                <a:latin typeface="Arial Narrow" pitchFamily="34" charset="0"/>
              </a:rPr>
              <a:t>SUBDIRECCION DE DESARROLLO MUNICIPAL</a:t>
            </a:r>
          </a:p>
          <a:p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E5E7176B-1A4A-4FA8-B882-9FC117870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892" y="3356992"/>
            <a:ext cx="1897420" cy="652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NORA FABIOLA BARRERA GAYTAN</a:t>
            </a:r>
          </a:p>
          <a:p>
            <a:r>
              <a:rPr lang="es-ES_tradnl" sz="800" b="0" dirty="0">
                <a:latin typeface="Arial Narrow" pitchFamily="34" charset="0"/>
              </a:rPr>
              <a:t>DEPARTAMENTO DE CAPACITACION</a:t>
            </a:r>
          </a:p>
          <a:p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22 Conector recto"/>
          <p:cNvCxnSpPr/>
          <p:nvPr/>
        </p:nvCxnSpPr>
        <p:spPr>
          <a:xfrm>
            <a:off x="4638968" y="1675609"/>
            <a:ext cx="0" cy="2365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5094055" y="4241204"/>
            <a:ext cx="1926217" cy="66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JOSE ALBINO ALVAREZ HIPOLITO</a:t>
            </a:r>
            <a:endParaRPr lang="es-ES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AUXILIAR DE SERVICIO "C“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SO09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736542" y="1425386"/>
            <a:ext cx="1915578" cy="66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 </a:t>
            </a:r>
          </a:p>
          <a:p>
            <a:r>
              <a:rPr lang="es-ES_tradnl" sz="800" b="0" dirty="0">
                <a:latin typeface="Arial Narrow" pitchFamily="34" charset="0"/>
              </a:rPr>
              <a:t>MARTIN GERARDO DE HOYOS  VARGAS</a:t>
            </a:r>
          </a:p>
          <a:p>
            <a:r>
              <a:rPr lang="es-ES_tradnl" sz="800" b="0" dirty="0">
                <a:latin typeface="Arial Narrow" pitchFamily="34" charset="0"/>
              </a:rPr>
              <a:t>ENCARGADO</a:t>
            </a:r>
          </a:p>
          <a:p>
            <a:r>
              <a:rPr lang="es-ES_tradnl" sz="800" b="0" dirty="0">
                <a:latin typeface="Arial Narrow" pitchFamily="34" charset="0"/>
              </a:rPr>
              <a:t>OFICINA ESTATAL DE ATENCIÓN A</a:t>
            </a:r>
          </a:p>
          <a:p>
            <a:r>
              <a:rPr lang="es-ES_tradnl" sz="800" b="0" dirty="0">
                <a:latin typeface="Arial Narrow" pitchFamily="34" charset="0"/>
              </a:rPr>
              <a:t>COAHUILENSES EN EL EXTRANJERO </a:t>
            </a:r>
            <a:br>
              <a:rPr lang="es-ES_tradnl" sz="800" b="0" dirty="0">
                <a:latin typeface="Arial Narrow" pitchFamily="34" charset="0"/>
              </a:rPr>
            </a:br>
            <a:r>
              <a:rPr lang="es-ES_tradnl" sz="800" b="0" dirty="0">
                <a:latin typeface="Arial Narrow" pitchFamily="34" charset="0"/>
              </a:rPr>
              <a:t>MM02 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253334" y="4253025"/>
            <a:ext cx="1892996" cy="6487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defTabSz="762000" eaLnBrk="0" hangingPunct="0"/>
            <a:endParaRPr lang="es-MX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PERLA JANET MARTINEZ SANTANA</a:t>
            </a:r>
            <a:endParaRPr lang="es-ES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SECRETARIA “C”</a:t>
            </a:r>
            <a:endParaRPr lang="es-ES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SO12-3</a:t>
            </a:r>
          </a:p>
          <a:p>
            <a:pPr defTabSz="762000" eaLnBrk="0" hangingPunct="0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D3476BED-A7D1-4976-8252-52255DBC88B1}"/>
              </a:ext>
            </a:extLst>
          </p:cNvPr>
          <p:cNvCxnSpPr>
            <a:stCxn id="8" idx="0"/>
            <a:endCxn id="17412" idx="0"/>
          </p:cNvCxnSpPr>
          <p:nvPr/>
        </p:nvCxnSpPr>
        <p:spPr>
          <a:xfrm rot="5400000" flipH="1" flipV="1">
            <a:off x="4622588" y="2818449"/>
            <a:ext cx="11821" cy="2857332"/>
          </a:xfrm>
          <a:prstGeom prst="bentConnector3">
            <a:avLst>
              <a:gd name="adj1" fmla="val 179209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5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0" name="Line 42"/>
          <p:cNvSpPr>
            <a:spLocks noChangeShapeType="1"/>
          </p:cNvSpPr>
          <p:nvPr/>
        </p:nvSpPr>
        <p:spPr bwMode="auto">
          <a:xfrm>
            <a:off x="3953391" y="167432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435" name="AutoShape 8"/>
          <p:cNvSpPr>
            <a:spLocks noChangeArrowheads="1"/>
          </p:cNvSpPr>
          <p:nvPr/>
        </p:nvSpPr>
        <p:spPr bwMode="auto">
          <a:xfrm>
            <a:off x="2994085" y="620688"/>
            <a:ext cx="1901825" cy="63165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LINDA VANESSA FERNANDEZ TONONE</a:t>
            </a:r>
            <a:endParaRPr lang="es-ES_tradnl" sz="800" b="0" dirty="0">
              <a:solidFill>
                <a:srgbClr val="000000"/>
              </a:solidFill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OFICINA ESTATAL DE ENLACE CON LA  </a:t>
            </a:r>
          </a:p>
          <a:p>
            <a:r>
              <a:rPr lang="es-ES_tradnl" sz="800" b="0" dirty="0">
                <a:latin typeface="Arial Narrow" pitchFamily="34" charset="0"/>
              </a:rPr>
              <a:t>SECRETARIA DE RELACIONES EXTERIORES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MMS03 </a:t>
            </a:r>
          </a:p>
        </p:txBody>
      </p:sp>
      <p:sp>
        <p:nvSpPr>
          <p:cNvPr id="56" name="AutoShape 13">
            <a:extLst>
              <a:ext uri="{FF2B5EF4-FFF2-40B4-BE49-F238E27FC236}">
                <a16:creationId xmlns:a16="http://schemas.microsoft.com/office/drawing/2014/main" id="{3DE744EC-7A46-4D9C-868E-562E7DC47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715" y="5614685"/>
            <a:ext cx="1804508" cy="5220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JORGE ALFREDO SOTO RAMIREZ</a:t>
            </a:r>
          </a:p>
          <a:p>
            <a:r>
              <a:rPr lang="es-ES_tradnl" sz="800" b="0" dirty="0">
                <a:latin typeface="Arial Narrow" pitchFamily="34" charset="0"/>
              </a:rPr>
              <a:t>JEFE DEL DEPARTAMENTO</a:t>
            </a:r>
          </a:p>
          <a:p>
            <a:r>
              <a:rPr lang="es-ES_tradnl" sz="800" b="0" dirty="0">
                <a:latin typeface="Arial Narrow" pitchFamily="34" charset="0"/>
              </a:rPr>
              <a:t>DE RECEPCION DE DOCUMENTOS</a:t>
            </a:r>
          </a:p>
          <a:p>
            <a:r>
              <a:rPr lang="es-ES_tradnl" sz="800" b="0" dirty="0">
                <a:latin typeface="Arial Narrow" pitchFamily="34" charset="0"/>
              </a:rPr>
              <a:t>MM07</a:t>
            </a:r>
          </a:p>
        </p:txBody>
      </p:sp>
      <p:sp>
        <p:nvSpPr>
          <p:cNvPr id="57" name="AutoShape 13">
            <a:extLst>
              <a:ext uri="{FF2B5EF4-FFF2-40B4-BE49-F238E27FC236}">
                <a16:creationId xmlns:a16="http://schemas.microsoft.com/office/drawing/2014/main" id="{C82D422B-B9E3-4918-BF9B-E2DFACF41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320" y="5610314"/>
            <a:ext cx="1643074" cy="527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IVONNE IDLY MENDOZA TIRADO</a:t>
            </a:r>
          </a:p>
          <a:p>
            <a:r>
              <a:rPr lang="es-ES_tradnl" sz="800" b="0" dirty="0">
                <a:latin typeface="Arial Narrow" pitchFamily="34" charset="0"/>
              </a:rPr>
              <a:t>JEFE DEL DEPARTAMENTO</a:t>
            </a:r>
          </a:p>
          <a:p>
            <a:r>
              <a:rPr lang="es-ES_tradnl" sz="800" b="0" dirty="0">
                <a:latin typeface="Arial Narrow" pitchFamily="34" charset="0"/>
              </a:rPr>
              <a:t>DE RECEPCION DE DOCUMENTOS</a:t>
            </a:r>
          </a:p>
          <a:p>
            <a:r>
              <a:rPr lang="es-ES_tradnl" sz="800" b="0" dirty="0">
                <a:latin typeface="Arial Narrow" pitchFamily="34" charset="0"/>
              </a:rPr>
              <a:t>MM07</a:t>
            </a:r>
          </a:p>
        </p:txBody>
      </p:sp>
      <p:sp>
        <p:nvSpPr>
          <p:cNvPr id="58" name="AutoShape 13">
            <a:extLst>
              <a:ext uri="{FF2B5EF4-FFF2-40B4-BE49-F238E27FC236}">
                <a16:creationId xmlns:a16="http://schemas.microsoft.com/office/drawing/2014/main" id="{4055B023-860B-4479-935B-29515DF34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969" y="5610314"/>
            <a:ext cx="1643074" cy="527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CARLOS EDUARDO OLMOS TIRADO</a:t>
            </a:r>
          </a:p>
          <a:p>
            <a:r>
              <a:rPr lang="es-ES_tradnl" sz="800" b="0" dirty="0">
                <a:latin typeface="Arial Narrow" pitchFamily="34" charset="0"/>
              </a:rPr>
              <a:t>DIRECTOR DE ARCHIVO</a:t>
            </a:r>
          </a:p>
          <a:p>
            <a:r>
              <a:rPr lang="es-ES_tradnl" sz="800" b="0" dirty="0">
                <a:latin typeface="Arial Narrow" pitchFamily="34" charset="0"/>
              </a:rPr>
              <a:t>MM02</a:t>
            </a: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23600614-3329-48FB-87BF-FA797B5E3EA8}"/>
              </a:ext>
            </a:extLst>
          </p:cNvPr>
          <p:cNvCxnSpPr>
            <a:cxnSpLocks/>
            <a:stCxn id="56" idx="0"/>
            <a:endCxn id="58" idx="0"/>
          </p:cNvCxnSpPr>
          <p:nvPr/>
        </p:nvCxnSpPr>
        <p:spPr>
          <a:xfrm rot="5400000" flipH="1" flipV="1">
            <a:off x="3931052" y="3845232"/>
            <a:ext cx="4371" cy="3534537"/>
          </a:xfrm>
          <a:prstGeom prst="bentConnector3">
            <a:avLst>
              <a:gd name="adj1" fmla="val 32889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BD75689-C384-48D2-9DC8-6820E4875DFD}"/>
              </a:ext>
            </a:extLst>
          </p:cNvPr>
          <p:cNvCxnSpPr>
            <a:cxnSpLocks/>
            <a:stCxn id="18435" idx="2"/>
            <a:endCxn id="57" idx="0"/>
          </p:cNvCxnSpPr>
          <p:nvPr/>
        </p:nvCxnSpPr>
        <p:spPr>
          <a:xfrm>
            <a:off x="3944998" y="1252346"/>
            <a:ext cx="2859" cy="4357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C4E0659-3AF3-493B-A206-59108D1C5D0E}"/>
              </a:ext>
            </a:extLst>
          </p:cNvPr>
          <p:cNvCxnSpPr/>
          <p:nvPr/>
        </p:nvCxnSpPr>
        <p:spPr>
          <a:xfrm>
            <a:off x="2752011" y="5429726"/>
            <a:ext cx="240276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3" name="AutoShape 13">
            <a:extLst>
              <a:ext uri="{FF2B5EF4-FFF2-40B4-BE49-F238E27FC236}">
                <a16:creationId xmlns:a16="http://schemas.microsoft.com/office/drawing/2014/main" id="{B1F7A8B4-4758-4371-ACC8-5289149E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351" y="4398367"/>
            <a:ext cx="1564958" cy="5079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BEATRIZ LILIANA VALERO MARTINEZ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438" name="Conector: angular 18437">
            <a:extLst>
              <a:ext uri="{FF2B5EF4-FFF2-40B4-BE49-F238E27FC236}">
                <a16:creationId xmlns:a16="http://schemas.microsoft.com/office/drawing/2014/main" id="{FE1AF93F-7FA8-4B98-83A7-C79C68EBFEF1}"/>
              </a:ext>
            </a:extLst>
          </p:cNvPr>
          <p:cNvCxnSpPr>
            <a:cxnSpLocks/>
            <a:endCxn id="51" idx="1"/>
          </p:cNvCxnSpPr>
          <p:nvPr/>
        </p:nvCxnSpPr>
        <p:spPr>
          <a:xfrm rot="16200000" flipH="1">
            <a:off x="794715" y="3668642"/>
            <a:ext cx="2857536" cy="4645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49" name="Conector recto 18448">
            <a:extLst>
              <a:ext uri="{FF2B5EF4-FFF2-40B4-BE49-F238E27FC236}">
                <a16:creationId xmlns:a16="http://schemas.microsoft.com/office/drawing/2014/main" id="{C1553D06-B850-41A4-A695-DF69CEFAC4D4}"/>
              </a:ext>
            </a:extLst>
          </p:cNvPr>
          <p:cNvCxnSpPr/>
          <p:nvPr/>
        </p:nvCxnSpPr>
        <p:spPr>
          <a:xfrm>
            <a:off x="5800219" y="2879014"/>
            <a:ext cx="244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utoShape 18">
            <a:extLst>
              <a:ext uri="{FF2B5EF4-FFF2-40B4-BE49-F238E27FC236}">
                <a16:creationId xmlns:a16="http://schemas.microsoft.com/office/drawing/2014/main" id="{865E2A75-5477-406B-92A8-D33309AA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544" y="2627993"/>
            <a:ext cx="1558734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VICENTE MARTINEZ VARELA</a:t>
            </a:r>
          </a:p>
          <a:p>
            <a:r>
              <a:rPr lang="es-MX" sz="800" b="0" dirty="0">
                <a:latin typeface="Arial Narrow" pitchFamily="34" charset="0"/>
              </a:rPr>
              <a:t>AUXILIAR DE SERVICIO “B”</a:t>
            </a:r>
          </a:p>
          <a:p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9FECE708-1F82-47E5-B270-3DE51541036A}"/>
              </a:ext>
            </a:extLst>
          </p:cNvPr>
          <p:cNvCxnSpPr/>
          <p:nvPr/>
        </p:nvCxnSpPr>
        <p:spPr>
          <a:xfrm>
            <a:off x="4030497" y="2874593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E3086ADB-AC44-498E-A182-CAD8E45705F5}"/>
              </a:ext>
            </a:extLst>
          </p:cNvPr>
          <p:cNvCxnSpPr/>
          <p:nvPr/>
        </p:nvCxnSpPr>
        <p:spPr>
          <a:xfrm>
            <a:off x="4028482" y="3431680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utoShape 23">
            <a:extLst>
              <a:ext uri="{FF2B5EF4-FFF2-40B4-BE49-F238E27FC236}">
                <a16:creationId xmlns:a16="http://schemas.microsoft.com/office/drawing/2014/main" id="{E45D42CF-F461-4EB9-B1E0-AAEA923C6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350" y="3197087"/>
            <a:ext cx="157163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NORA IDALIA BRIONES GAYTAN</a:t>
            </a:r>
          </a:p>
          <a:p>
            <a:r>
              <a:rPr lang="es-MX" sz="800" b="0" dirty="0">
                <a:latin typeface="Arial Narrow" pitchFamily="34" charset="0"/>
              </a:rPr>
              <a:t>JEFE DE PROYECTOS</a:t>
            </a:r>
          </a:p>
          <a:p>
            <a:r>
              <a:rPr lang="es-MX" sz="800" b="0" dirty="0">
                <a:latin typeface="Arial Narrow" pitchFamily="34" charset="0"/>
              </a:rPr>
              <a:t>PR02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2" name="AutoShape 21">
            <a:extLst>
              <a:ext uri="{FF2B5EF4-FFF2-40B4-BE49-F238E27FC236}">
                <a16:creationId xmlns:a16="http://schemas.microsoft.com/office/drawing/2014/main" id="{20EE7045-6F14-4263-A418-3DCAF488B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350" y="2633189"/>
            <a:ext cx="15843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GERARDO GONZALEZ FUENTES</a:t>
            </a:r>
          </a:p>
          <a:p>
            <a:r>
              <a:rPr lang="es-MX" sz="800" b="0" dirty="0">
                <a:latin typeface="Arial Narrow" pitchFamily="34" charset="0"/>
              </a:rPr>
              <a:t>COORDINADOR DE JEFES </a:t>
            </a:r>
          </a:p>
          <a:p>
            <a:r>
              <a:rPr lang="es-MX" sz="800" b="0" dirty="0">
                <a:latin typeface="Arial Narrow" pitchFamily="34" charset="0"/>
              </a:rPr>
              <a:t>DE PROYECTOS</a:t>
            </a:r>
          </a:p>
          <a:p>
            <a:r>
              <a:rPr lang="es-MX" sz="800" b="0" dirty="0">
                <a:latin typeface="Arial Narrow" pitchFamily="34" charset="0"/>
              </a:rPr>
              <a:t>PR01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5" name="AutoShape 18">
            <a:extLst>
              <a:ext uri="{FF2B5EF4-FFF2-40B4-BE49-F238E27FC236}">
                <a16:creationId xmlns:a16="http://schemas.microsoft.com/office/drawing/2014/main" id="{855091CC-413C-4BAE-8DA3-D8E8795EF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016" y="3826097"/>
            <a:ext cx="1564958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750" b="0" dirty="0">
                <a:latin typeface="Arial Narrow" pitchFamily="34" charset="0"/>
              </a:rPr>
              <a:t>VIVIANA GUADALUPE MEDRANO GARCIA</a:t>
            </a:r>
            <a:endParaRPr lang="es-MX" sz="75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AUXILIAR ADMINISTRATIVO “A”</a:t>
            </a:r>
          </a:p>
          <a:p>
            <a:r>
              <a:rPr lang="es-ES_tradnl" sz="800" b="0" dirty="0">
                <a:latin typeface="Arial Narrow" pitchFamily="34" charset="0"/>
              </a:rPr>
              <a:t>TE01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27C8F98E-AB4B-4328-A8D9-C1D3F7B1EBFC}"/>
              </a:ext>
            </a:extLst>
          </p:cNvPr>
          <p:cNvCxnSpPr/>
          <p:nvPr/>
        </p:nvCxnSpPr>
        <p:spPr>
          <a:xfrm>
            <a:off x="2199819" y="2852049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1CDE4B01-06F4-4F33-B4CE-869E9A39EC1B}"/>
              </a:ext>
            </a:extLst>
          </p:cNvPr>
          <p:cNvCxnSpPr/>
          <p:nvPr/>
        </p:nvCxnSpPr>
        <p:spPr>
          <a:xfrm>
            <a:off x="2199819" y="3399782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utoShape 23">
            <a:extLst>
              <a:ext uri="{FF2B5EF4-FFF2-40B4-BE49-F238E27FC236}">
                <a16:creationId xmlns:a16="http://schemas.microsoft.com/office/drawing/2014/main" id="{EC57E7E0-8959-4EE1-9377-5B4739D43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057" y="2613164"/>
            <a:ext cx="157163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ALEJANDRA MORIN LOPEZ</a:t>
            </a:r>
          </a:p>
          <a:p>
            <a:r>
              <a:rPr lang="es-MX" sz="700" b="0" dirty="0">
                <a:latin typeface="Arial Narrow" pitchFamily="34" charset="0"/>
              </a:rPr>
              <a:t>COORDINADOR DE JEFES 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1" name="AutoShape 13">
            <a:extLst>
              <a:ext uri="{FF2B5EF4-FFF2-40B4-BE49-F238E27FC236}">
                <a16:creationId xmlns:a16="http://schemas.microsoft.com/office/drawing/2014/main" id="{0AA9BB3D-70D6-4D59-B308-0F4C10123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166" y="3178159"/>
            <a:ext cx="1570537" cy="4883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NORA GUADALUE FUENTES GALINDO</a:t>
            </a:r>
          </a:p>
          <a:p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ES_tradnl" sz="800" b="0" dirty="0">
                <a:latin typeface="Arial Narrow" pitchFamily="34" charset="0"/>
              </a:rPr>
              <a:t>SO08 </a:t>
            </a:r>
          </a:p>
        </p:txBody>
      </p: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099A6C23-22EA-48F4-9160-4DC0966AB645}"/>
              </a:ext>
            </a:extLst>
          </p:cNvPr>
          <p:cNvCxnSpPr/>
          <p:nvPr/>
        </p:nvCxnSpPr>
        <p:spPr>
          <a:xfrm>
            <a:off x="395536" y="2647150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C50F6449-BF5D-41C5-B84E-3766022438C2}"/>
              </a:ext>
            </a:extLst>
          </p:cNvPr>
          <p:cNvCxnSpPr/>
          <p:nvPr/>
        </p:nvCxnSpPr>
        <p:spPr>
          <a:xfrm>
            <a:off x="395536" y="3235832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443943AF-7F5A-4139-9548-853D9938CF64}"/>
              </a:ext>
            </a:extLst>
          </p:cNvPr>
          <p:cNvCxnSpPr/>
          <p:nvPr/>
        </p:nvCxnSpPr>
        <p:spPr>
          <a:xfrm>
            <a:off x="395536" y="3767774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324D6981-FC2E-41BC-991C-3D89B4B38E6F}"/>
              </a:ext>
            </a:extLst>
          </p:cNvPr>
          <p:cNvCxnSpPr/>
          <p:nvPr/>
        </p:nvCxnSpPr>
        <p:spPr>
          <a:xfrm>
            <a:off x="395536" y="4383316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AutoShape 12">
            <a:extLst>
              <a:ext uri="{FF2B5EF4-FFF2-40B4-BE49-F238E27FC236}">
                <a16:creationId xmlns:a16="http://schemas.microsoft.com/office/drawing/2014/main" id="{7366887A-2130-464F-B23B-E16A9EF25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486" y="2433151"/>
            <a:ext cx="156591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ANA KARINA SAUCEDO LOPEZ</a:t>
            </a:r>
          </a:p>
          <a:p>
            <a:r>
              <a:rPr lang="es-MX" sz="800" b="0" dirty="0">
                <a:latin typeface="Arial Narrow" pitchFamily="34" charset="0"/>
              </a:rPr>
              <a:t>DIRECCION JURIDICA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MM01 </a:t>
            </a:r>
          </a:p>
        </p:txBody>
      </p:sp>
      <p:sp>
        <p:nvSpPr>
          <p:cNvPr id="62" name="AutoShape 17">
            <a:extLst>
              <a:ext uri="{FF2B5EF4-FFF2-40B4-BE49-F238E27FC236}">
                <a16:creationId xmlns:a16="http://schemas.microsoft.com/office/drawing/2014/main" id="{5519E3D4-7986-4FF0-828A-10017C81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485" y="3012099"/>
            <a:ext cx="1636677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VERONICA PATRICIA ESQUEDA GARCIA</a:t>
            </a:r>
          </a:p>
          <a:p>
            <a:r>
              <a:rPr lang="es-MX" sz="800" b="0" dirty="0">
                <a:latin typeface="Arial Narrow" pitchFamily="34" charset="0"/>
              </a:rPr>
              <a:t>DEPARTAMENTO DE RECEPCION </a:t>
            </a:r>
          </a:p>
          <a:p>
            <a:r>
              <a:rPr lang="es-MX" sz="800" b="0" dirty="0">
                <a:latin typeface="Arial Narrow" pitchFamily="34" charset="0"/>
              </a:rPr>
              <a:t>DE DOCUMENTOS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MM07 </a:t>
            </a:r>
            <a:endParaRPr lang="es-MX" sz="800" b="0" dirty="0">
              <a:latin typeface="Arial Narrow" pitchFamily="34" charset="0"/>
            </a:endParaRPr>
          </a:p>
        </p:txBody>
      </p:sp>
      <p:sp>
        <p:nvSpPr>
          <p:cNvPr id="64" name="AutoShape 13">
            <a:extLst>
              <a:ext uri="{FF2B5EF4-FFF2-40B4-BE49-F238E27FC236}">
                <a16:creationId xmlns:a16="http://schemas.microsoft.com/office/drawing/2014/main" id="{28E7BC93-7D3E-4733-B5EE-C836B34D1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829" y="3847481"/>
            <a:ext cx="1584665" cy="5030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CYNTHIA ILIANA MARTINEZ ENCISO</a:t>
            </a:r>
          </a:p>
          <a:p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ES_tradnl" sz="800" b="0" dirty="0">
                <a:latin typeface="Arial Narrow" pitchFamily="34" charset="0"/>
              </a:rPr>
              <a:t>SO08-3 </a:t>
            </a:r>
          </a:p>
        </p:txBody>
      </p:sp>
      <p:sp>
        <p:nvSpPr>
          <p:cNvPr id="66" name="AutoShape 3">
            <a:extLst>
              <a:ext uri="{FF2B5EF4-FFF2-40B4-BE49-F238E27FC236}">
                <a16:creationId xmlns:a16="http://schemas.microsoft.com/office/drawing/2014/main" id="{D0711928-6C31-44B6-B56A-1FF6E710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25" y="4142852"/>
            <a:ext cx="1582843" cy="52447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LUZ MARIA ZAMORA ALVARADO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7" name="_s1041">
            <a:extLst>
              <a:ext uri="{FF2B5EF4-FFF2-40B4-BE49-F238E27FC236}">
                <a16:creationId xmlns:a16="http://schemas.microsoft.com/office/drawing/2014/main" id="{296007BE-7555-4374-A12C-7D537CE3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005" y="2647150"/>
            <a:ext cx="15843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69" tIns="686" rIns="1369" bIns="686" anchor="ctr" anchorCtr="1"/>
          <a:lstStyle/>
          <a:p>
            <a:r>
              <a:rPr lang="es-ES" sz="800" b="0" dirty="0">
                <a:latin typeface="Arial Narrow" pitchFamily="34" charset="0"/>
              </a:rPr>
              <a:t>MARIA LILIANA EUGENIA</a:t>
            </a:r>
          </a:p>
          <a:p>
            <a:r>
              <a:rPr lang="es-ES" sz="800" b="0" dirty="0">
                <a:latin typeface="Arial Narrow" pitchFamily="34" charset="0"/>
              </a:rPr>
              <a:t>RIVERA REYES</a:t>
            </a:r>
          </a:p>
          <a:p>
            <a:r>
              <a:rPr lang="es-ES_tradnl" sz="800" b="0" dirty="0">
                <a:latin typeface="Arial Narrow" pitchFamily="34" charset="0"/>
              </a:rPr>
              <a:t>ANALISTA ADMINISTRATIVO “C”</a:t>
            </a:r>
          </a:p>
          <a:p>
            <a:r>
              <a:rPr lang="es-ES" sz="800" b="0" dirty="0">
                <a:latin typeface="Arial Narrow" pitchFamily="34" charset="0"/>
              </a:rPr>
              <a:t>SO14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DD5935C6-9AC6-4A94-9FC3-0B395C64AE8D}"/>
              </a:ext>
            </a:extLst>
          </p:cNvPr>
          <p:cNvCxnSpPr>
            <a:cxnSpLocks/>
            <a:endCxn id="73" idx="1"/>
          </p:cNvCxnSpPr>
          <p:nvPr/>
        </p:nvCxnSpPr>
        <p:spPr>
          <a:xfrm rot="16200000" flipH="1">
            <a:off x="2871285" y="3420300"/>
            <a:ext cx="2389264" cy="7486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AF4E18FA-FA89-485F-ABBF-B35B2C1E6B12}"/>
              </a:ext>
            </a:extLst>
          </p:cNvPr>
          <p:cNvCxnSpPr>
            <a:cxnSpLocks/>
            <a:endCxn id="54" idx="1"/>
          </p:cNvCxnSpPr>
          <p:nvPr/>
        </p:nvCxnSpPr>
        <p:spPr>
          <a:xfrm rot="16200000" flipH="1">
            <a:off x="4666535" y="3405419"/>
            <a:ext cx="2330458" cy="53497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EB9E347-E790-4C1B-B25D-0585AB51C813}"/>
              </a:ext>
            </a:extLst>
          </p:cNvPr>
          <p:cNvCxnSpPr/>
          <p:nvPr/>
        </p:nvCxnSpPr>
        <p:spPr>
          <a:xfrm>
            <a:off x="2199819" y="3970511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AutoShape 20">
            <a:extLst>
              <a:ext uri="{FF2B5EF4-FFF2-40B4-BE49-F238E27FC236}">
                <a16:creationId xmlns:a16="http://schemas.microsoft.com/office/drawing/2014/main" id="{51850B49-CEC3-4CC5-8D40-E2A092AC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057" y="3729029"/>
            <a:ext cx="15843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PETRA ROQUE ORTIZ</a:t>
            </a:r>
          </a:p>
          <a:p>
            <a:r>
              <a:rPr lang="es-MX" sz="800" b="0" dirty="0">
                <a:latin typeface="Arial Narrow" pitchFamily="34" charset="0"/>
              </a:rPr>
              <a:t>CAPTURISTA DE DATOS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51" name="AutoShape 24">
            <a:extLst>
              <a:ext uri="{FF2B5EF4-FFF2-40B4-BE49-F238E27FC236}">
                <a16:creationId xmlns:a16="http://schemas.microsoft.com/office/drawing/2014/main" id="{E0B24B1B-2190-4ED1-8CF6-A6BF6805C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709" y="4870602"/>
            <a:ext cx="1595449" cy="5000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MARIA MAYELA MARQUEZ SANCHEZ</a:t>
            </a:r>
          </a:p>
          <a:p>
            <a:r>
              <a:rPr lang="es-ES_tradnl" sz="800" b="0" dirty="0">
                <a:latin typeface="Arial Narrow" pitchFamily="34" charset="0"/>
              </a:rPr>
              <a:t>ANALISTA ADMINISTRATIVO “C”</a:t>
            </a:r>
          </a:p>
          <a:p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2" name="AutoShape 9">
            <a:extLst>
              <a:ext uri="{FF2B5EF4-FFF2-40B4-BE49-F238E27FC236}">
                <a16:creationId xmlns:a16="http://schemas.microsoft.com/office/drawing/2014/main" id="{396CB65F-E1C4-4847-B72F-10F274EEC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2" y="1424221"/>
            <a:ext cx="1584325" cy="5000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MARIA GPE. CONTRERAS RAMIREZ</a:t>
            </a:r>
          </a:p>
          <a:p>
            <a:r>
              <a:rPr lang="es-ES_tradnl" sz="800" b="0" dirty="0">
                <a:latin typeface="Arial Narrow" pitchFamily="34" charset="0"/>
              </a:rPr>
              <a:t>SECRETARIA  “E"</a:t>
            </a:r>
          </a:p>
          <a:p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SO08-3 </a:t>
            </a:r>
            <a:endParaRPr lang="es-ES" sz="8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7EC0F674-D5EF-4279-B8D6-701E14D07749}"/>
              </a:ext>
            </a:extLst>
          </p:cNvPr>
          <p:cNvCxnSpPr>
            <a:cxnSpLocks/>
            <a:stCxn id="60" idx="1"/>
            <a:endCxn id="77" idx="0"/>
          </p:cNvCxnSpPr>
          <p:nvPr/>
        </p:nvCxnSpPr>
        <p:spPr>
          <a:xfrm rot="10800000" flipH="1">
            <a:off x="482832" y="2647150"/>
            <a:ext cx="7772336" cy="2347658"/>
          </a:xfrm>
          <a:prstGeom prst="bentConnector4">
            <a:avLst>
              <a:gd name="adj1" fmla="val -1163"/>
              <a:gd name="adj2" fmla="val 11562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2101792D-E8B3-45D9-B851-020140262877}"/>
              </a:ext>
            </a:extLst>
          </p:cNvPr>
          <p:cNvCxnSpPr/>
          <p:nvPr/>
        </p:nvCxnSpPr>
        <p:spPr>
          <a:xfrm>
            <a:off x="5800218" y="3476592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AutoShape 13">
            <a:extLst>
              <a:ext uri="{FF2B5EF4-FFF2-40B4-BE49-F238E27FC236}">
                <a16:creationId xmlns:a16="http://schemas.microsoft.com/office/drawing/2014/main" id="{3E39E1C0-2A26-480D-AE16-E401C2F12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419" y="3201812"/>
            <a:ext cx="1562983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GILBERTO RUIZ DE LA PEÑA</a:t>
            </a:r>
          </a:p>
          <a:p>
            <a:r>
              <a:rPr lang="es-ES_tradnl" sz="800" b="0" dirty="0">
                <a:latin typeface="Arial Narrow" pitchFamily="34" charset="0"/>
              </a:rPr>
              <a:t>TECNICO ADMINSTRATIVO "A“</a:t>
            </a:r>
          </a:p>
          <a:p>
            <a:r>
              <a:rPr lang="es-ES_tradnl" sz="800" b="0" dirty="0">
                <a:latin typeface="Arial Narrow" pitchFamily="34" charset="0"/>
              </a:rPr>
              <a:t>SO12 </a:t>
            </a:r>
          </a:p>
        </p:txBody>
      </p:sp>
      <p:sp>
        <p:nvSpPr>
          <p:cNvPr id="54" name="AutoShape 3">
            <a:extLst>
              <a:ext uri="{FF2B5EF4-FFF2-40B4-BE49-F238E27FC236}">
                <a16:creationId xmlns:a16="http://schemas.microsoft.com/office/drawing/2014/main" id="{E5FF441C-164C-4AEE-BD15-A53C4669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513" y="4350540"/>
            <a:ext cx="1558733" cy="49371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MAURICIO MAYEL SALINAS SAUCEDO</a:t>
            </a:r>
          </a:p>
          <a:p>
            <a:pPr defTabSz="762000" eaLnBrk="0" hangingPunct="0"/>
            <a:r>
              <a:rPr lang="es-ES" sz="800" b="0" dirty="0">
                <a:latin typeface="Arial Narrow" pitchFamily="34" charset="0"/>
              </a:rPr>
              <a:t>PROMOTOR SOCIAL "A“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AD03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453AA37D-824D-414F-A499-D2B6BAF4300D}"/>
              </a:ext>
            </a:extLst>
          </p:cNvPr>
          <p:cNvCxnSpPr/>
          <p:nvPr/>
        </p:nvCxnSpPr>
        <p:spPr>
          <a:xfrm>
            <a:off x="5804581" y="4042618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utoShape 25">
            <a:extLst>
              <a:ext uri="{FF2B5EF4-FFF2-40B4-BE49-F238E27FC236}">
                <a16:creationId xmlns:a16="http://schemas.microsoft.com/office/drawing/2014/main" id="{E3A647DF-C9FD-491C-8CCD-480CF86E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955" y="3791150"/>
            <a:ext cx="1519123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SILVIA HERRERA SANCHEZ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AUXILIAR DE INTENDENCIA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SO06-3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AB1F108B-057B-4D94-9125-7F5FC3DB242A}"/>
              </a:ext>
            </a:extLst>
          </p:cNvPr>
          <p:cNvCxnSpPr/>
          <p:nvPr/>
        </p:nvCxnSpPr>
        <p:spPr>
          <a:xfrm>
            <a:off x="2199819" y="4540047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utoShape 13">
            <a:extLst>
              <a:ext uri="{FF2B5EF4-FFF2-40B4-BE49-F238E27FC236}">
                <a16:creationId xmlns:a16="http://schemas.microsoft.com/office/drawing/2014/main" id="{5FCF8141-A080-4494-B759-E00913A51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01" y="4299778"/>
            <a:ext cx="1592262" cy="486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JESUS MARTINEZ GONZALEZ</a:t>
            </a:r>
          </a:p>
          <a:p>
            <a:r>
              <a:rPr lang="es-ES_tradnl" sz="800" b="0" dirty="0">
                <a:latin typeface="Arial Narrow" pitchFamily="34" charset="0"/>
              </a:rPr>
              <a:t>AUXILIAR DE SERVICIO "B"</a:t>
            </a:r>
          </a:p>
          <a:p>
            <a:r>
              <a:rPr lang="es-ES_tradnl" sz="800" b="0" dirty="0">
                <a:latin typeface="Arial Narrow" pitchFamily="34" charset="0"/>
              </a:rPr>
              <a:t>SO10 </a:t>
            </a:r>
          </a:p>
        </p:txBody>
      </p:sp>
      <p:sp>
        <p:nvSpPr>
          <p:cNvPr id="60" name="AutoShape 23">
            <a:extLst>
              <a:ext uri="{FF2B5EF4-FFF2-40B4-BE49-F238E27FC236}">
                <a16:creationId xmlns:a16="http://schemas.microsoft.com/office/drawing/2014/main" id="{CBEA9313-49A7-4AA0-94FE-17AEE5473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32" y="4744775"/>
            <a:ext cx="157163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MARCO ANTONIO CORTES VAZQUEZ</a:t>
            </a:r>
          </a:p>
          <a:p>
            <a:r>
              <a:rPr lang="es-MX" sz="800" b="0" dirty="0">
                <a:latin typeface="Arial Narrow" pitchFamily="34" charset="0"/>
              </a:rPr>
              <a:t>AUXILIAR DE INTENDENCIA</a:t>
            </a:r>
          </a:p>
          <a:p>
            <a:r>
              <a:rPr lang="es-MX" sz="800" b="0" dirty="0">
                <a:latin typeface="Arial Narrow" pitchFamily="34" charset="0"/>
              </a:rPr>
              <a:t>SO06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Line 8"/>
          <p:cNvSpPr>
            <a:spLocks noChangeShapeType="1"/>
          </p:cNvSpPr>
          <p:nvPr/>
        </p:nvSpPr>
        <p:spPr bwMode="auto">
          <a:xfrm>
            <a:off x="5583285" y="334519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5580112" y="396253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54" name="AutoShape 12"/>
          <p:cNvSpPr>
            <a:spLocks noChangeArrowheads="1"/>
          </p:cNvSpPr>
          <p:nvPr/>
        </p:nvSpPr>
        <p:spPr bwMode="auto">
          <a:xfrm>
            <a:off x="549265" y="2348451"/>
            <a:ext cx="1500349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50" b="0" dirty="0">
                <a:latin typeface="Arial Narrow" pitchFamily="34" charset="0"/>
              </a:rPr>
              <a:t>FCO. JAVIER RODRIGUEZ GUTIERREZ</a:t>
            </a:r>
          </a:p>
          <a:p>
            <a:r>
              <a:rPr lang="es-MX" sz="750" b="0" dirty="0">
                <a:latin typeface="Arial Narrow" pitchFamily="34" charset="0"/>
              </a:rPr>
              <a:t>SUBDIRECCION TECNICA</a:t>
            </a:r>
          </a:p>
          <a:p>
            <a:r>
              <a:rPr lang="es-MX" sz="750" b="0" dirty="0">
                <a:latin typeface="Arial Narrow" pitchFamily="34" charset="0"/>
              </a:rPr>
              <a:t>MM04 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31757" name="AutoShape 15"/>
          <p:cNvSpPr>
            <a:spLocks noChangeArrowheads="1"/>
          </p:cNvSpPr>
          <p:nvPr/>
        </p:nvSpPr>
        <p:spPr bwMode="auto">
          <a:xfrm>
            <a:off x="5636574" y="3064013"/>
            <a:ext cx="1482879" cy="54603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LINDA ROSA CASTILLO ANDRE</a:t>
            </a:r>
          </a:p>
          <a:p>
            <a:r>
              <a:rPr lang="es-MX" sz="800" b="0" dirty="0">
                <a:latin typeface="Arial Narrow" pitchFamily="34" charset="0"/>
              </a:rPr>
              <a:t>ENGSTROM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  <a:p>
            <a:endParaRPr lang="es-MX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58" name="AutoShape 16"/>
          <p:cNvSpPr>
            <a:spLocks noChangeArrowheads="1"/>
          </p:cNvSpPr>
          <p:nvPr/>
        </p:nvSpPr>
        <p:spPr bwMode="auto">
          <a:xfrm>
            <a:off x="5635150" y="5476354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ANA MARIA RIVAS SAAVEDRA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  <a:p>
            <a:endParaRPr lang="es-MX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64" name="Line 22"/>
          <p:cNvSpPr>
            <a:spLocks noChangeShapeType="1"/>
          </p:cNvSpPr>
          <p:nvPr/>
        </p:nvSpPr>
        <p:spPr bwMode="auto">
          <a:xfrm>
            <a:off x="7271132" y="4548534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5583285" y="4493096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auto">
          <a:xfrm>
            <a:off x="7310024" y="4324995"/>
            <a:ext cx="1495423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ISAAC RODRIGUEZ DIAZ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6212905" y="2380191"/>
            <a:ext cx="50006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9" name="AutoShape 7"/>
          <p:cNvSpPr>
            <a:spLocks noChangeArrowheads="1"/>
          </p:cNvSpPr>
          <p:nvPr/>
        </p:nvSpPr>
        <p:spPr bwMode="auto">
          <a:xfrm>
            <a:off x="5760350" y="2355900"/>
            <a:ext cx="1415475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HILDA AMALIA RODRIGUEZ </a:t>
            </a:r>
          </a:p>
          <a:p>
            <a:r>
              <a:rPr lang="es-MX" sz="800" b="0" dirty="0">
                <a:latin typeface="Arial Narrow" pitchFamily="34" charset="0"/>
              </a:rPr>
              <a:t>FERNANDEZ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38" name="37 Conector recto"/>
          <p:cNvCxnSpPr/>
          <p:nvPr/>
        </p:nvCxnSpPr>
        <p:spPr>
          <a:xfrm>
            <a:off x="614306" y="3459560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614306" y="4500910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43 Conector angular"/>
          <p:cNvCxnSpPr>
            <a:cxnSpLocks/>
            <a:endCxn id="31748" idx="1"/>
          </p:cNvCxnSpPr>
          <p:nvPr/>
        </p:nvCxnSpPr>
        <p:spPr>
          <a:xfrm rot="5400000">
            <a:off x="-333524" y="3947410"/>
            <a:ext cx="2700623" cy="655228"/>
          </a:xfrm>
          <a:prstGeom prst="bentConnector4">
            <a:avLst>
              <a:gd name="adj1" fmla="val 5695"/>
              <a:gd name="adj2" fmla="val 11229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689173" y="5374628"/>
            <a:ext cx="1479787" cy="50141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EDUARDO TORRES ROSALES</a:t>
            </a:r>
          </a:p>
          <a:p>
            <a:r>
              <a:rPr lang="es-MX" sz="800" b="0" dirty="0">
                <a:latin typeface="Arial Narrow" pitchFamily="34" charset="0"/>
              </a:rPr>
              <a:t>AUXILIAR ANALISTA “B”</a:t>
            </a:r>
          </a:p>
          <a:p>
            <a:r>
              <a:rPr lang="es-MX" sz="800" b="0" dirty="0">
                <a:latin typeface="Arial Narrow" pitchFamily="34" charset="0"/>
              </a:rPr>
              <a:t>SO09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5583285" y="515053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>
            <a:off x="5652568" y="3720056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50" b="0" dirty="0">
                <a:latin typeface="Arial Narrow" pitchFamily="34" charset="0"/>
              </a:rPr>
              <a:t>MARIA ELIZABETH RAMIREZ RENDÓN</a:t>
            </a:r>
          </a:p>
          <a:p>
            <a:r>
              <a:rPr lang="es-MX" sz="75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750" b="0" dirty="0">
                <a:latin typeface="Arial Narrow" pitchFamily="34" charset="0"/>
              </a:rPr>
              <a:t>SO08</a:t>
            </a:r>
          </a:p>
        </p:txBody>
      </p:sp>
      <p:sp>
        <p:nvSpPr>
          <p:cNvPr id="31760" name="AutoShape 18"/>
          <p:cNvSpPr>
            <a:spLocks noChangeArrowheads="1"/>
          </p:cNvSpPr>
          <p:nvPr/>
        </p:nvSpPr>
        <p:spPr bwMode="auto">
          <a:xfrm>
            <a:off x="5643052" y="4898117"/>
            <a:ext cx="1482880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HILDA REYNA CEDILLO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52" name="51 Conector angular"/>
          <p:cNvCxnSpPr>
            <a:cxnSpLocks/>
          </p:cNvCxnSpPr>
          <p:nvPr/>
        </p:nvCxnSpPr>
        <p:spPr>
          <a:xfrm rot="5400000">
            <a:off x="4643792" y="3913996"/>
            <a:ext cx="2796604" cy="832938"/>
          </a:xfrm>
          <a:prstGeom prst="bentConnector4">
            <a:avLst>
              <a:gd name="adj1" fmla="val 2525"/>
              <a:gd name="adj2" fmla="val 1057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7271132" y="513300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62" name="61 Conector angular"/>
          <p:cNvCxnSpPr>
            <a:cxnSpLocks/>
          </p:cNvCxnSpPr>
          <p:nvPr/>
        </p:nvCxnSpPr>
        <p:spPr>
          <a:xfrm rot="5400000">
            <a:off x="5981958" y="3647105"/>
            <a:ext cx="3346334" cy="709883"/>
          </a:xfrm>
          <a:prstGeom prst="bentConnector4">
            <a:avLst>
              <a:gd name="adj1" fmla="val 19240"/>
              <a:gd name="adj2" fmla="val 104211"/>
            </a:avLst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7271132" y="4005064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5" name="AutoShape 15"/>
          <p:cNvSpPr>
            <a:spLocks noChangeArrowheads="1"/>
          </p:cNvSpPr>
          <p:nvPr/>
        </p:nvSpPr>
        <p:spPr bwMode="auto">
          <a:xfrm>
            <a:off x="7322566" y="3687556"/>
            <a:ext cx="1482879" cy="56405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GREISY JAQUELIN AGUILAR GARCIA</a:t>
            </a:r>
          </a:p>
          <a:p>
            <a:r>
              <a:rPr lang="es-MX" sz="800" b="0" dirty="0">
                <a:latin typeface="Arial Narrow" pitchFamily="34" charset="0"/>
              </a:rPr>
              <a:t>ANALISTA DE ORGANIZACIÒN </a:t>
            </a:r>
          </a:p>
          <a:p>
            <a:r>
              <a:rPr lang="es-MX" sz="800" b="0" dirty="0">
                <a:latin typeface="Arial Narrow" pitchFamily="34" charset="0"/>
              </a:rPr>
              <a:t>Y METODOS “B”</a:t>
            </a:r>
          </a:p>
          <a:p>
            <a:r>
              <a:rPr lang="es-MX" sz="800" b="0" dirty="0">
                <a:latin typeface="Arial Narrow" pitchFamily="34" charset="0"/>
              </a:rPr>
              <a:t>AD02</a:t>
            </a:r>
          </a:p>
          <a:p>
            <a:endParaRPr lang="es-MX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" name="39 Conector recto"/>
          <p:cNvCxnSpPr/>
          <p:nvPr/>
        </p:nvCxnSpPr>
        <p:spPr>
          <a:xfrm>
            <a:off x="615877" y="3990073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AutoShape 26"/>
          <p:cNvSpPr>
            <a:spLocks noChangeArrowheads="1"/>
          </p:cNvSpPr>
          <p:nvPr/>
        </p:nvSpPr>
        <p:spPr bwMode="auto">
          <a:xfrm>
            <a:off x="683150" y="4273382"/>
            <a:ext cx="1479787" cy="50305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LILIANA PERALES JIMENEZ</a:t>
            </a:r>
          </a:p>
          <a:p>
            <a:r>
              <a:rPr lang="es-MX" sz="800" b="0" dirty="0">
                <a:latin typeface="Arial Narrow" pitchFamily="34" charset="0"/>
              </a:rPr>
              <a:t>ARCHIVISTA “C”</a:t>
            </a:r>
          </a:p>
          <a:p>
            <a:r>
              <a:rPr lang="es-MX" sz="800" b="0" dirty="0">
                <a:latin typeface="Arial Narrow" pitchFamily="34" charset="0"/>
              </a:rPr>
              <a:t>TE03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3" name="41 Conector recto"/>
          <p:cNvCxnSpPr/>
          <p:nvPr/>
        </p:nvCxnSpPr>
        <p:spPr>
          <a:xfrm>
            <a:off x="614034" y="5055708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7271008" y="568103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96D5D6A-3351-4933-9536-61988F162F24}"/>
              </a:ext>
            </a:extLst>
          </p:cNvPr>
          <p:cNvCxnSpPr>
            <a:cxnSpLocks/>
          </p:cNvCxnSpPr>
          <p:nvPr/>
        </p:nvCxnSpPr>
        <p:spPr>
          <a:xfrm>
            <a:off x="4572000" y="1512695"/>
            <a:ext cx="0" cy="1081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3641824" y="980728"/>
            <a:ext cx="1866280" cy="574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" sz="800" b="0" dirty="0">
                <a:solidFill>
                  <a:srgbClr val="000000"/>
                </a:solidFill>
                <a:latin typeface="Arial Narrow" pitchFamily="34" charset="0"/>
              </a:rPr>
              <a:t>LUCAS MARTÍNEZ SÁNCHEZ</a:t>
            </a:r>
          </a:p>
          <a:p>
            <a:r>
              <a:rPr lang="es-ES" sz="800" b="0" dirty="0">
                <a:latin typeface="Arial Narrow" pitchFamily="34" charset="0"/>
              </a:rPr>
              <a:t>DIRECCION DEL ARCHIVO GENERAL </a:t>
            </a:r>
          </a:p>
          <a:p>
            <a:r>
              <a:rPr lang="es-ES" sz="800" b="0" dirty="0">
                <a:latin typeface="Arial Narrow" pitchFamily="34" charset="0"/>
              </a:rPr>
              <a:t>DEL ESTADO DE COAHUILA</a:t>
            </a:r>
          </a:p>
          <a:p>
            <a:r>
              <a:rPr lang="es-ES" sz="800" b="0" dirty="0">
                <a:solidFill>
                  <a:srgbClr val="000000"/>
                </a:solidFill>
                <a:latin typeface="Arial Narrow" pitchFamily="34" charset="0"/>
              </a:rPr>
              <a:t>MM01 </a:t>
            </a:r>
          </a:p>
        </p:txBody>
      </p:sp>
      <p:sp>
        <p:nvSpPr>
          <p:cNvPr id="61" name="AutoShape 24">
            <a:extLst>
              <a:ext uri="{FF2B5EF4-FFF2-40B4-BE49-F238E27FC236}">
                <a16:creationId xmlns:a16="http://schemas.microsoft.com/office/drawing/2014/main" id="{7632A842-C49F-41A6-A13D-6F3E88ED7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658" y="2314062"/>
            <a:ext cx="1433774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MIGUEL ANGEL MUÑOZ BORREGO</a:t>
            </a:r>
          </a:p>
          <a:p>
            <a:r>
              <a:rPr lang="es-MX" sz="800" b="0" dirty="0">
                <a:latin typeface="Arial Narrow" pitchFamily="34" charset="0"/>
              </a:rPr>
              <a:t>JEFE DE PROYECTOS</a:t>
            </a:r>
          </a:p>
          <a:p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C1AF39A2-4391-4B63-97F0-A95D499FEE90}"/>
              </a:ext>
            </a:extLst>
          </p:cNvPr>
          <p:cNvCxnSpPr>
            <a:cxnSpLocks/>
          </p:cNvCxnSpPr>
          <p:nvPr/>
        </p:nvCxnSpPr>
        <p:spPr>
          <a:xfrm>
            <a:off x="2819244" y="2130950"/>
            <a:ext cx="0" cy="377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84EC3F21-7BA9-4205-9104-D2D947C51040}"/>
              </a:ext>
            </a:extLst>
          </p:cNvPr>
          <p:cNvCxnSpPr>
            <a:stCxn id="31754" idx="0"/>
            <a:endCxn id="31756" idx="0"/>
          </p:cNvCxnSpPr>
          <p:nvPr/>
        </p:nvCxnSpPr>
        <p:spPr>
          <a:xfrm rot="5400000" flipH="1" flipV="1">
            <a:off x="4653523" y="-1005632"/>
            <a:ext cx="12700" cy="6708166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AutoShape 5">
            <a:extLst>
              <a:ext uri="{FF2B5EF4-FFF2-40B4-BE49-F238E27FC236}">
                <a16:creationId xmlns:a16="http://schemas.microsoft.com/office/drawing/2014/main" id="{AC724AC4-4D96-4F20-B78F-D090906E7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532" y="2343692"/>
            <a:ext cx="1475356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VERONICA ZARATE GONZALEZ</a:t>
            </a:r>
          </a:p>
          <a:p>
            <a:r>
              <a:rPr lang="es-ES_tradnl" sz="800" b="0" dirty="0">
                <a:latin typeface="Arial Narrow" pitchFamily="34" charset="0"/>
              </a:rPr>
              <a:t>COORDINACION DE ARCHIVOS</a:t>
            </a:r>
          </a:p>
          <a:p>
            <a:r>
              <a:rPr lang="es-ES_tradnl" sz="800" b="0" dirty="0">
                <a:latin typeface="Arial Narrow" pitchFamily="34" charset="0"/>
              </a:rPr>
              <a:t>DE CONCENTRACION</a:t>
            </a:r>
          </a:p>
          <a:p>
            <a:r>
              <a:rPr lang="es-MX" sz="800" b="0" dirty="0">
                <a:latin typeface="Arial Narrow" pitchFamily="34" charset="0"/>
              </a:rPr>
              <a:t>MM06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6" name="AutoShape 26">
            <a:extLst>
              <a:ext uri="{FF2B5EF4-FFF2-40B4-BE49-F238E27FC236}">
                <a16:creationId xmlns:a16="http://schemas.microsoft.com/office/drawing/2014/main" id="{F37D14D9-44D2-4B52-B19C-2E3610F3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65" y="3153315"/>
            <a:ext cx="1512887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PABLO A CASTELLANOS VELASQUEZ</a:t>
            </a:r>
          </a:p>
          <a:p>
            <a:r>
              <a:rPr lang="es-MX" sz="800" b="0" dirty="0">
                <a:latin typeface="Arial Narrow" pitchFamily="34" charset="0"/>
              </a:rPr>
              <a:t>ARCHIVISTA “B”</a:t>
            </a:r>
          </a:p>
          <a:p>
            <a:r>
              <a:rPr lang="es-MX" sz="800" b="0" dirty="0">
                <a:latin typeface="Arial Narrow" pitchFamily="34" charset="0"/>
              </a:rPr>
              <a:t>TE02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9" name="AutoShape 26"/>
          <p:cNvSpPr>
            <a:spLocks noChangeArrowheads="1"/>
          </p:cNvSpPr>
          <p:nvPr/>
        </p:nvSpPr>
        <p:spPr bwMode="auto">
          <a:xfrm>
            <a:off x="683151" y="3726810"/>
            <a:ext cx="1488802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VICTOR A HERNANDEZ ALEMAN</a:t>
            </a:r>
          </a:p>
          <a:p>
            <a:r>
              <a:rPr lang="es-MX" sz="800" b="0" dirty="0">
                <a:latin typeface="Arial Narrow" pitchFamily="34" charset="0"/>
              </a:rPr>
              <a:t>ARCHIVISTA “B”</a:t>
            </a:r>
          </a:p>
          <a:p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7" name="AutoShape 26">
            <a:extLst>
              <a:ext uri="{FF2B5EF4-FFF2-40B4-BE49-F238E27FC236}">
                <a16:creationId xmlns:a16="http://schemas.microsoft.com/office/drawing/2014/main" id="{659813A5-7951-41C9-A23E-F2FAEA865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237" y="4818188"/>
            <a:ext cx="1482715" cy="50305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JOSE LUIS PEREZ PERALES</a:t>
            </a:r>
          </a:p>
          <a:p>
            <a:r>
              <a:rPr lang="es-MX" sz="800" b="0" dirty="0">
                <a:latin typeface="Arial Narrow" pitchFamily="34" charset="0"/>
              </a:rPr>
              <a:t>ARCHIVISTA “C”</a:t>
            </a:r>
          </a:p>
          <a:p>
            <a:r>
              <a:rPr lang="es-MX" sz="800" b="0" dirty="0">
                <a:latin typeface="Arial Narrow" pitchFamily="34" charset="0"/>
              </a:rPr>
              <a:t>TE03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AutoShape 17">
            <a:extLst>
              <a:ext uri="{FF2B5EF4-FFF2-40B4-BE49-F238E27FC236}">
                <a16:creationId xmlns:a16="http://schemas.microsoft.com/office/drawing/2014/main" id="{5BD13C22-B6A8-4A1D-A3EA-329FAE228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053" y="4314096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JOSE LUIS REYES MEZA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55" name="AutoShape 21">
            <a:extLst>
              <a:ext uri="{FF2B5EF4-FFF2-40B4-BE49-F238E27FC236}">
                <a16:creationId xmlns:a16="http://schemas.microsoft.com/office/drawing/2014/main" id="{90151703-203E-4141-B857-49DB61CE8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708" y="5422800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ANTONIO IVAN UDAVE REYNA</a:t>
            </a:r>
          </a:p>
          <a:p>
            <a:r>
              <a:rPr lang="es-MX" sz="800" b="0" dirty="0">
                <a:latin typeface="Arial Narrow" pitchFamily="34" charset="0"/>
              </a:rPr>
              <a:t>AUXILIAR DE INTENDENCIA</a:t>
            </a:r>
          </a:p>
          <a:p>
            <a:r>
              <a:rPr lang="es-MX" sz="800" b="0" dirty="0">
                <a:latin typeface="Arial Narrow" pitchFamily="34" charset="0"/>
              </a:rPr>
              <a:t>SO06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3" name="AutoShape 23">
            <a:extLst>
              <a:ext uri="{FF2B5EF4-FFF2-40B4-BE49-F238E27FC236}">
                <a16:creationId xmlns:a16="http://schemas.microsoft.com/office/drawing/2014/main" id="{916E272B-8D6B-4EB1-BAC9-F701C094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991" y="4890426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PAULA GUERRERO HERNANDEZ</a:t>
            </a:r>
          </a:p>
          <a:p>
            <a:r>
              <a:rPr lang="es-MX" sz="800" b="0" dirty="0">
                <a:latin typeface="Arial Narrow" pitchFamily="34" charset="0"/>
              </a:rPr>
              <a:t>INTENDENTE “B”</a:t>
            </a:r>
          </a:p>
          <a:p>
            <a:r>
              <a:rPr lang="es-MX" sz="800" b="0" dirty="0">
                <a:latin typeface="Arial Narrow" pitchFamily="34" charset="0"/>
              </a:rPr>
              <a:t>SM03</a:t>
            </a:r>
          </a:p>
        </p:txBody>
      </p:sp>
      <p:sp>
        <p:nvSpPr>
          <p:cNvPr id="56" name="Line 9">
            <a:extLst>
              <a:ext uri="{FF2B5EF4-FFF2-40B4-BE49-F238E27FC236}">
                <a16:creationId xmlns:a16="http://schemas.microsoft.com/office/drawing/2014/main" id="{E0FAEB81-8375-4721-980A-CA0FDD8D0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6166" y="332406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" name="AutoShape 24">
            <a:extLst>
              <a:ext uri="{FF2B5EF4-FFF2-40B4-BE49-F238E27FC236}">
                <a16:creationId xmlns:a16="http://schemas.microsoft.com/office/drawing/2014/main" id="{B385444A-DFC6-43B8-B385-71B1A126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990" y="3061797"/>
            <a:ext cx="1419421" cy="5439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ALBERTO ISAAC BRIONES</a:t>
            </a:r>
          </a:p>
          <a:p>
            <a:r>
              <a:rPr lang="es-MX" sz="800" b="0" dirty="0">
                <a:latin typeface="Arial Narrow" pitchFamily="34" charset="0"/>
              </a:rPr>
              <a:t> DE LA ROSA</a:t>
            </a:r>
          </a:p>
          <a:p>
            <a:r>
              <a:rPr lang="es-MX" sz="800" b="0" dirty="0">
                <a:latin typeface="Arial Narrow" pitchFamily="34" charset="0"/>
              </a:rPr>
              <a:t>JEFE DE PROYECTOS</a:t>
            </a:r>
          </a:p>
          <a:p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56" name="AutoShape 14"/>
          <p:cNvSpPr>
            <a:spLocks noChangeArrowheads="1"/>
          </p:cNvSpPr>
          <p:nvPr/>
        </p:nvSpPr>
        <p:spPr bwMode="auto">
          <a:xfrm>
            <a:off x="7266166" y="2348451"/>
            <a:ext cx="1482879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OLGA LYDIA LOPEZ GUERRERO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</p:spTree>
    <p:extLst>
      <p:ext uri="{BB962C8B-B14F-4D97-AF65-F5344CB8AC3E}">
        <p14:creationId xmlns:p14="http://schemas.microsoft.com/office/powerpoint/2010/main" val="12089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1" name="AutoShape 28"/>
          <p:cNvSpPr>
            <a:spLocks noChangeArrowheads="1"/>
          </p:cNvSpPr>
          <p:nvPr/>
        </p:nvSpPr>
        <p:spPr bwMode="auto">
          <a:xfrm>
            <a:off x="389282" y="5782181"/>
            <a:ext cx="1665674" cy="5503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ROSA GPE. TORRES FIGUEROA</a:t>
            </a:r>
          </a:p>
          <a:p>
            <a:r>
              <a:rPr lang="es-ES_tradnl" sz="800" b="0" dirty="0">
                <a:latin typeface="Arial Narrow" pitchFamily="34" charset="0"/>
              </a:rPr>
              <a:t>INTENDENTE “B”</a:t>
            </a:r>
          </a:p>
          <a:p>
            <a:r>
              <a:rPr lang="es-MX" sz="8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303351" y="543082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cxnSpLocks/>
          </p:cNvCxnSpPr>
          <p:nvPr/>
        </p:nvCxnSpPr>
        <p:spPr>
          <a:xfrm>
            <a:off x="4559359" y="360040"/>
            <a:ext cx="0" cy="5400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8" name="AutoShape 7"/>
          <p:cNvSpPr>
            <a:spLocks noChangeArrowheads="1"/>
          </p:cNvSpPr>
          <p:nvPr/>
        </p:nvSpPr>
        <p:spPr bwMode="auto">
          <a:xfrm>
            <a:off x="3635896" y="827128"/>
            <a:ext cx="1800200" cy="613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FRANCISCO DE J. NIEBLA VARGAS</a:t>
            </a:r>
          </a:p>
          <a:p>
            <a:r>
              <a:rPr lang="es-ES_tradnl" sz="800" b="0" dirty="0">
                <a:latin typeface="Arial Narrow" pitchFamily="34" charset="0"/>
              </a:rPr>
              <a:t>SUBSECRETARÍA DE ASUNTOS POLITICOS </a:t>
            </a:r>
          </a:p>
          <a:p>
            <a:r>
              <a:rPr lang="es-ES_tradnl" sz="800" b="0" dirty="0">
                <a:latin typeface="Arial Narrow" pitchFamily="34" charset="0"/>
              </a:rPr>
              <a:t>Y SOCIALES </a:t>
            </a:r>
          </a:p>
          <a:p>
            <a:r>
              <a:rPr lang="es-ES_tradnl" sz="800" b="0" dirty="0">
                <a:latin typeface="Arial Narrow" pitchFamily="34" charset="0"/>
              </a:rPr>
              <a:t>MMS01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378545" y="5137137"/>
            <a:ext cx="1647604" cy="6003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MARIA ISABEL GIL GARCIA </a:t>
            </a:r>
          </a:p>
          <a:p>
            <a:r>
              <a:rPr lang="es-ES_tradnl" sz="800" b="0" dirty="0">
                <a:latin typeface="Arial Narrow" pitchFamily="34" charset="0"/>
              </a:rPr>
              <a:t>SECRETARIA “E”</a:t>
            </a:r>
          </a:p>
          <a:p>
            <a:r>
              <a:rPr lang="es-ES_tradnl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" name="5 Conector angular"/>
          <p:cNvCxnSpPr>
            <a:cxnSpLocks/>
          </p:cNvCxnSpPr>
          <p:nvPr/>
        </p:nvCxnSpPr>
        <p:spPr>
          <a:xfrm rot="5400000">
            <a:off x="-379283" y="4450690"/>
            <a:ext cx="2385866" cy="827469"/>
          </a:xfrm>
          <a:prstGeom prst="bentConnector4">
            <a:avLst>
              <a:gd name="adj1" fmla="val 2788"/>
              <a:gd name="adj2" fmla="val 11220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303351" y="408894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378545" y="3796109"/>
            <a:ext cx="1676412" cy="628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LEONARDO RODRIGUEZ </a:t>
            </a:r>
            <a:r>
              <a:rPr lang="es-MX" sz="800" b="0" dirty="0" err="1">
                <a:latin typeface="Arial Narrow" pitchFamily="34" charset="0"/>
              </a:rPr>
              <a:t>RODRIGUEZ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SUBDIRECCION DE DESARROLLO </a:t>
            </a:r>
          </a:p>
          <a:p>
            <a:r>
              <a:rPr lang="es-MX" sz="800" b="0" dirty="0">
                <a:latin typeface="Arial Narrow" pitchFamily="34" charset="0"/>
              </a:rPr>
              <a:t>POLITICO</a:t>
            </a:r>
          </a:p>
          <a:p>
            <a:r>
              <a:rPr lang="es-MX" sz="800" b="0" dirty="0">
                <a:latin typeface="Arial Narrow" pitchFamily="34" charset="0"/>
              </a:rPr>
              <a:t>MM06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4567048" y="1823806"/>
            <a:ext cx="10957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17" name="AutoShape 23"/>
          <p:cNvSpPr>
            <a:spLocks noChangeArrowheads="1"/>
          </p:cNvSpPr>
          <p:nvPr/>
        </p:nvSpPr>
        <p:spPr bwMode="auto">
          <a:xfrm>
            <a:off x="5509987" y="1516848"/>
            <a:ext cx="1748611" cy="6139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GLORIA SANDRA CASTILLO MOLINA</a:t>
            </a:r>
          </a:p>
          <a:p>
            <a:r>
              <a:rPr lang="es-ES_tradnl" sz="800" b="0" dirty="0">
                <a:latin typeface="Arial Narrow" pitchFamily="34" charset="0"/>
              </a:rPr>
              <a:t>SECRETARIA “A”</a:t>
            </a:r>
          </a:p>
          <a:p>
            <a:r>
              <a:rPr lang="es-MX" sz="800" b="0" dirty="0">
                <a:latin typeface="Arial Narrow" pitchFamily="34" charset="0"/>
              </a:rPr>
              <a:t>SO14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7151753" y="3331886"/>
            <a:ext cx="36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7152272" y="4709682"/>
            <a:ext cx="36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7205435" y="3044338"/>
            <a:ext cx="1670364" cy="628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JULIO CESAR GALLEGOS CHAVEZ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COORDINADOR DE JEFES 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DE PROYECTOS 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PR01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2" name="43 Conector recto">
            <a:extLst>
              <a:ext uri="{FF2B5EF4-FFF2-40B4-BE49-F238E27FC236}">
                <a16:creationId xmlns:a16="http://schemas.microsoft.com/office/drawing/2014/main" id="{C0E7FF9C-369C-4ACD-8612-1189B66DA970}"/>
              </a:ext>
            </a:extLst>
          </p:cNvPr>
          <p:cNvCxnSpPr/>
          <p:nvPr/>
        </p:nvCxnSpPr>
        <p:spPr>
          <a:xfrm>
            <a:off x="296475" y="476893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AutoShape 13">
            <a:extLst>
              <a:ext uri="{FF2B5EF4-FFF2-40B4-BE49-F238E27FC236}">
                <a16:creationId xmlns:a16="http://schemas.microsoft.com/office/drawing/2014/main" id="{520B95CA-C8FE-445D-8CD1-CBFC8FCC7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81" y="4482090"/>
            <a:ext cx="1665675" cy="6003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ANA ROSA TAMEZ GUTIERREZ</a:t>
            </a:r>
          </a:p>
          <a:p>
            <a:r>
              <a:rPr lang="es-ES_tradnl" sz="800" b="0" dirty="0">
                <a:latin typeface="Arial Narrow" pitchFamily="34" charset="0"/>
              </a:rPr>
              <a:t>TECNICO ADMINISTRATIVO “A”</a:t>
            </a:r>
          </a:p>
          <a:p>
            <a:r>
              <a:rPr lang="es-ES_tradnl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819EEEDE-D50D-4107-BD72-7277866505C2}"/>
              </a:ext>
            </a:extLst>
          </p:cNvPr>
          <p:cNvCxnSpPr/>
          <p:nvPr/>
        </p:nvCxnSpPr>
        <p:spPr>
          <a:xfrm>
            <a:off x="7162904" y="4065146"/>
            <a:ext cx="36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7213026" y="3760032"/>
            <a:ext cx="1652140" cy="6094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MARIA LAURA ESTHER</a:t>
            </a:r>
          </a:p>
          <a:p>
            <a:r>
              <a:rPr lang="es-ES_tradnl" sz="800" b="0" dirty="0">
                <a:latin typeface="Arial Narrow" pitchFamily="34" charset="0"/>
              </a:rPr>
              <a:t>GARCIA ESQUIVEL</a:t>
            </a:r>
          </a:p>
          <a:p>
            <a:r>
              <a:rPr lang="es-ES_tradnl" sz="800" b="0" dirty="0">
                <a:latin typeface="Arial Narrow" pitchFamily="34" charset="0"/>
              </a:rPr>
              <a:t>ANALISTA ADMINISTRATIVO “B”</a:t>
            </a:r>
          </a:p>
          <a:p>
            <a:r>
              <a:rPr lang="es-ES_tradnl" sz="800" b="0" dirty="0">
                <a:latin typeface="Arial Narrow" pitchFamily="34" charset="0"/>
              </a:rPr>
              <a:t>SO15</a:t>
            </a:r>
          </a:p>
        </p:txBody>
      </p:sp>
      <p:sp>
        <p:nvSpPr>
          <p:cNvPr id="45" name="AutoShape 27">
            <a:extLst>
              <a:ext uri="{FF2B5EF4-FFF2-40B4-BE49-F238E27FC236}">
                <a16:creationId xmlns:a16="http://schemas.microsoft.com/office/drawing/2014/main" id="{9B862A38-8A1A-47CB-99E5-92B90CB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026" y="4440576"/>
            <a:ext cx="1668820" cy="583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MIGUEL ANGEL MARTINEZ RAMIREZ</a:t>
            </a:r>
          </a:p>
          <a:p>
            <a:r>
              <a:rPr lang="es-ES_tradnl" sz="800" b="0" dirty="0">
                <a:latin typeface="Arial Narrow" pitchFamily="34" charset="0"/>
              </a:rPr>
              <a:t>AUXILIAR DE SERVICIO "B"</a:t>
            </a:r>
          </a:p>
          <a:p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0" name="AutoShape 16">
            <a:extLst>
              <a:ext uri="{FF2B5EF4-FFF2-40B4-BE49-F238E27FC236}">
                <a16:creationId xmlns:a16="http://schemas.microsoft.com/office/drawing/2014/main" id="{31965186-EC7B-47D7-9324-1723977E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189" y="3084552"/>
            <a:ext cx="173478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JESUS CHAVEZ </a:t>
            </a:r>
            <a:r>
              <a:rPr lang="es-MX" sz="800" b="0" dirty="0" err="1">
                <a:latin typeface="Arial Narrow" pitchFamily="34" charset="0"/>
              </a:rPr>
              <a:t>CHAVEZ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DIRECCION DE SEGUIMIENTO</a:t>
            </a:r>
            <a:br>
              <a:rPr lang="es-MX" sz="800" b="0" dirty="0">
                <a:latin typeface="Arial Narrow" pitchFamily="34" charset="0"/>
              </a:rPr>
            </a:br>
            <a:r>
              <a:rPr lang="es-MX" sz="800" b="0" dirty="0">
                <a:latin typeface="Arial Narrow" pitchFamily="34" charset="0"/>
              </a:rPr>
              <a:t> A ORGANISMOS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324" name="AutoShape 18"/>
          <p:cNvSpPr>
            <a:spLocks noChangeArrowheads="1"/>
          </p:cNvSpPr>
          <p:nvPr/>
        </p:nvSpPr>
        <p:spPr bwMode="auto">
          <a:xfrm>
            <a:off x="2852018" y="5710614"/>
            <a:ext cx="173478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(Región Centro) </a:t>
            </a:r>
          </a:p>
          <a:p>
            <a:r>
              <a:rPr lang="es-MX" sz="800" b="0" dirty="0">
                <a:latin typeface="Arial Narrow" pitchFamily="34" charset="0"/>
              </a:rPr>
              <a:t>J. ROLANDO ORONA VILLARREAL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SUBDIRECCION DE ENLACE DE ANALISIS</a:t>
            </a:r>
          </a:p>
          <a:p>
            <a:r>
              <a:rPr lang="es-ES_tradnl" sz="800" b="0" dirty="0">
                <a:latin typeface="Arial Narrow" pitchFamily="34" charset="0"/>
              </a:rPr>
              <a:t>DE INFORMACION </a:t>
            </a:r>
          </a:p>
          <a:p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9" name="AutoShape 23">
            <a:extLst>
              <a:ext uri="{FF2B5EF4-FFF2-40B4-BE49-F238E27FC236}">
                <a16:creationId xmlns:a16="http://schemas.microsoft.com/office/drawing/2014/main" id="{77A59BCD-92B7-4D46-B14E-832CFE655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74" y="2200492"/>
            <a:ext cx="1809554" cy="581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ALEJANDRO TORRES LOPEZ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DIRECCION DE ASUNTOS POLITICOS </a:t>
            </a:r>
          </a:p>
          <a:p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7" name="AutoShape 22">
            <a:extLst>
              <a:ext uri="{FF2B5EF4-FFF2-40B4-BE49-F238E27FC236}">
                <a16:creationId xmlns:a16="http://schemas.microsoft.com/office/drawing/2014/main" id="{B176458E-8AC9-47F3-8E87-7B1C0039A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0008" y="5699071"/>
            <a:ext cx="173478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(Región Carbonífera)</a:t>
            </a:r>
          </a:p>
          <a:p>
            <a:r>
              <a:rPr lang="es-MX" sz="800" b="0" dirty="0">
                <a:latin typeface="Arial Narrow" pitchFamily="34" charset="0"/>
              </a:rPr>
              <a:t>JOSE PONCIANO </a:t>
            </a:r>
          </a:p>
          <a:p>
            <a:r>
              <a:rPr lang="es-MX" sz="800" b="0" dirty="0">
                <a:latin typeface="Arial Narrow" pitchFamily="34" charset="0"/>
              </a:rPr>
              <a:t>BUENTELLO MUZQUIZ</a:t>
            </a:r>
          </a:p>
          <a:p>
            <a:r>
              <a:rPr lang="es-ES_tradnl" sz="800" b="0" dirty="0">
                <a:latin typeface="Arial Narrow" pitchFamily="34" charset="0"/>
              </a:rPr>
              <a:t>RESPONSABLE DE PROGRAMAS</a:t>
            </a:r>
          </a:p>
          <a:p>
            <a:r>
              <a:rPr lang="es-MX" sz="800" b="0" dirty="0">
                <a:latin typeface="Arial Narrow" pitchFamily="34" charset="0"/>
              </a:rPr>
              <a:t>AD01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1D6659B-AF1A-4137-8645-3229C0976323}"/>
              </a:ext>
            </a:extLst>
          </p:cNvPr>
          <p:cNvCxnSpPr/>
          <p:nvPr/>
        </p:nvCxnSpPr>
        <p:spPr>
          <a:xfrm>
            <a:off x="3525629" y="5460227"/>
            <a:ext cx="216024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EB30D707-A110-4C2E-8CFB-484773136DBE}"/>
              </a:ext>
            </a:extLst>
          </p:cNvPr>
          <p:cNvCxnSpPr>
            <a:cxnSpLocks/>
            <a:stCxn id="13324" idx="0"/>
            <a:endCxn id="37" idx="0"/>
          </p:cNvCxnSpPr>
          <p:nvPr/>
        </p:nvCxnSpPr>
        <p:spPr>
          <a:xfrm rot="5400000" flipH="1" flipV="1">
            <a:off x="4632634" y="4785848"/>
            <a:ext cx="11543" cy="1837990"/>
          </a:xfrm>
          <a:prstGeom prst="bentConnector3">
            <a:avLst>
              <a:gd name="adj1" fmla="val 10177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7274578" y="5101647"/>
            <a:ext cx="1617902" cy="59531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JORGE ACOSTA MARTIN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393F4E5-D41F-4B02-ABF8-2147FCC98AF2}"/>
              </a:ext>
            </a:extLst>
          </p:cNvPr>
          <p:cNvCxnSpPr>
            <a:stCxn id="39" idx="2"/>
          </p:cNvCxnSpPr>
          <p:nvPr/>
        </p:nvCxnSpPr>
        <p:spPr>
          <a:xfrm>
            <a:off x="1216751" y="2781604"/>
            <a:ext cx="0" cy="583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AutoShape 16"/>
          <p:cNvSpPr>
            <a:spLocks noChangeArrowheads="1"/>
          </p:cNvSpPr>
          <p:nvPr/>
        </p:nvSpPr>
        <p:spPr bwMode="auto">
          <a:xfrm>
            <a:off x="339657" y="3023791"/>
            <a:ext cx="175418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GABRIEL BARRERA ALVARADO</a:t>
            </a:r>
          </a:p>
          <a:p>
            <a:r>
              <a:rPr lang="es-MX" sz="800" b="0" dirty="0">
                <a:latin typeface="Arial Narrow" pitchFamily="34" charset="0"/>
              </a:rPr>
              <a:t>DIRECCION DE DESARROLLO POLITICO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70241DB-CD8E-4EC6-B837-5B7D2796589D}"/>
              </a:ext>
            </a:extLst>
          </p:cNvPr>
          <p:cNvCxnSpPr>
            <a:stCxn id="39" idx="3"/>
          </p:cNvCxnSpPr>
          <p:nvPr/>
        </p:nvCxnSpPr>
        <p:spPr>
          <a:xfrm>
            <a:off x="2121528" y="2491048"/>
            <a:ext cx="4394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utoShape 23">
            <a:extLst>
              <a:ext uri="{FF2B5EF4-FFF2-40B4-BE49-F238E27FC236}">
                <a16:creationId xmlns:a16="http://schemas.microsoft.com/office/drawing/2014/main" id="{CCEB5E7A-31C6-469B-AA35-89C0F491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2200492"/>
            <a:ext cx="1763372" cy="581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SERGIO ALBERTO GUADARRAMA CORTEZ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DIRECCION DE ANALISIS</a:t>
            </a:r>
          </a:p>
          <a:p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DBB896BF-0FD3-43E4-9230-B82577C1A363}"/>
              </a:ext>
            </a:extLst>
          </p:cNvPr>
          <p:cNvCxnSpPr>
            <a:stCxn id="40" idx="0"/>
            <a:endCxn id="43" idx="1"/>
          </p:cNvCxnSpPr>
          <p:nvPr/>
        </p:nvCxnSpPr>
        <p:spPr>
          <a:xfrm rot="16200000" flipH="1">
            <a:off x="4242204" y="2366930"/>
            <a:ext cx="2314752" cy="3749996"/>
          </a:xfrm>
          <a:prstGeom prst="bentConnector4">
            <a:avLst>
              <a:gd name="adj1" fmla="val -9876"/>
              <a:gd name="adj2" fmla="val 970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4DE237FA-A3A8-4AD7-8AB6-AEB9C5971EC6}"/>
              </a:ext>
            </a:extLst>
          </p:cNvPr>
          <p:cNvCxnSpPr/>
          <p:nvPr/>
        </p:nvCxnSpPr>
        <p:spPr>
          <a:xfrm>
            <a:off x="5694652" y="2852936"/>
            <a:ext cx="0" cy="5023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4834444" y="3084552"/>
            <a:ext cx="1734785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ANTONIO CAMPOS ROSALES</a:t>
            </a:r>
          </a:p>
          <a:p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SUBDIRECCION DE ANALISIS </a:t>
            </a:r>
          </a:p>
          <a:p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INSTITUCIONAL</a:t>
            </a:r>
          </a:p>
          <a:p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MM04 </a:t>
            </a:r>
            <a:endParaRPr lang="es-ES" sz="800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itchFamily="34" charset="0"/>
            </a:endParaRPr>
          </a:p>
        </p:txBody>
      </p:sp>
      <p:sp>
        <p:nvSpPr>
          <p:cNvPr id="48" name="AutoShape 15">
            <a:extLst>
              <a:ext uri="{FF2B5EF4-FFF2-40B4-BE49-F238E27FC236}">
                <a16:creationId xmlns:a16="http://schemas.microsoft.com/office/drawing/2014/main" id="{477FF86C-5199-4312-9F27-D063123D3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102192"/>
            <a:ext cx="1800200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D219C5EC-AEAD-4015-A364-3DB5C37E2531}"/>
              </a:ext>
            </a:extLst>
          </p:cNvPr>
          <p:cNvCxnSpPr>
            <a:cxnSpLocks/>
            <a:stCxn id="13" idx="0"/>
            <a:endCxn id="15" idx="0"/>
          </p:cNvCxnSpPr>
          <p:nvPr/>
        </p:nvCxnSpPr>
        <p:spPr>
          <a:xfrm rot="16200000" flipH="1">
            <a:off x="4676905" y="-469830"/>
            <a:ext cx="25011" cy="7051848"/>
          </a:xfrm>
          <a:prstGeom prst="bentConnector3">
            <a:avLst>
              <a:gd name="adj1" fmla="val -87147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A46C7CA-63B5-4529-88B9-A3D640979EEB}"/>
              </a:ext>
            </a:extLst>
          </p:cNvPr>
          <p:cNvCxnSpPr>
            <a:cxnSpLocks/>
          </p:cNvCxnSpPr>
          <p:nvPr/>
        </p:nvCxnSpPr>
        <p:spPr>
          <a:xfrm flipH="1">
            <a:off x="4655995" y="1751749"/>
            <a:ext cx="1" cy="1533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utoShape 27">
            <a:extLst>
              <a:ext uri="{FF2B5EF4-FFF2-40B4-BE49-F238E27FC236}">
                <a16:creationId xmlns:a16="http://schemas.microsoft.com/office/drawing/2014/main" id="{09BA654F-53CD-4F91-830D-D3BC0A7DA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496" y="3084881"/>
            <a:ext cx="1642322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CARLOS DANIEL DE MENDOZA JASSO</a:t>
            </a:r>
          </a:p>
          <a:p>
            <a:r>
              <a:rPr lang="es-MX" sz="800" b="0" dirty="0">
                <a:latin typeface="Arial Narrow" pitchFamily="34" charset="0"/>
              </a:rPr>
              <a:t>SECRETARIO PRIVADO</a:t>
            </a:r>
          </a:p>
          <a:p>
            <a:r>
              <a:rPr lang="es-ES_tradnl" sz="800" b="0" dirty="0">
                <a:latin typeface="Arial Narrow" pitchFamily="34" charset="0"/>
              </a:rPr>
              <a:t>MMS02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445F6D08-F632-4317-805E-8DAF83E0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036" y="1124744"/>
            <a:ext cx="1885919" cy="6482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CA2251B1-841F-4538-A9F9-E30FE77C3E1B}"/>
              </a:ext>
            </a:extLst>
          </p:cNvPr>
          <p:cNvCxnSpPr>
            <a:cxnSpLocks/>
          </p:cNvCxnSpPr>
          <p:nvPr/>
        </p:nvCxnSpPr>
        <p:spPr>
          <a:xfrm>
            <a:off x="6427166" y="282967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utoShape 27">
            <a:extLst>
              <a:ext uri="{FF2B5EF4-FFF2-40B4-BE49-F238E27FC236}">
                <a16:creationId xmlns:a16="http://schemas.microsoft.com/office/drawing/2014/main" id="{9DCAA580-3D27-4AB0-B19B-92419EED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360" y="3074038"/>
            <a:ext cx="1642322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MAURO OTONIEL SANCHEZ </a:t>
            </a:r>
            <a:r>
              <a:rPr lang="es-MX" sz="800" b="0" dirty="0" err="1">
                <a:latin typeface="Arial Narrow" pitchFamily="34" charset="0"/>
              </a:rPr>
              <a:t>SANCHEZ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SECRETARIO TECNICO</a:t>
            </a:r>
          </a:p>
          <a:p>
            <a:r>
              <a:rPr lang="es-ES_tradnl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13" name="AutoShape 36">
            <a:extLst>
              <a:ext uri="{FF2B5EF4-FFF2-40B4-BE49-F238E27FC236}">
                <a16:creationId xmlns:a16="http://schemas.microsoft.com/office/drawing/2014/main" id="{21717A49-5302-406C-8E83-046FB7B8E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63" y="3043589"/>
            <a:ext cx="1684847" cy="6627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LILIANA GUADALUPE RODRIGUEZ MORUS</a:t>
            </a:r>
          </a:p>
          <a:p>
            <a:r>
              <a:rPr lang="es-ES_tradnl" sz="800" b="0" dirty="0">
                <a:latin typeface="Arial Narrow" pitchFamily="34" charset="0"/>
              </a:rPr>
              <a:t>SUBSECRETARIA</a:t>
            </a:r>
          </a:p>
          <a:p>
            <a:r>
              <a:rPr lang="es-MX" sz="800" b="0" dirty="0">
                <a:latin typeface="Arial Narrow" pitchFamily="34" charset="0"/>
              </a:rPr>
              <a:t>MMS01-2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D5A0457-D06D-46E2-A4FE-7691F21E2AD7}"/>
              </a:ext>
            </a:extLst>
          </p:cNvPr>
          <p:cNvCxnSpPr>
            <a:cxnSpLocks/>
          </p:cNvCxnSpPr>
          <p:nvPr/>
        </p:nvCxnSpPr>
        <p:spPr>
          <a:xfrm>
            <a:off x="2964135" y="283019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6">
            <a:extLst>
              <a:ext uri="{FF2B5EF4-FFF2-40B4-BE49-F238E27FC236}">
                <a16:creationId xmlns:a16="http://schemas.microsoft.com/office/drawing/2014/main" id="{CB64B822-0B0C-48CF-A36B-69E5A55B3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309" y="3072442"/>
            <a:ext cx="1592581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JUAN CARLOS VILLARREAL GARZA</a:t>
            </a:r>
          </a:p>
          <a:p>
            <a:r>
              <a:rPr lang="es-MX" sz="800" b="0" dirty="0">
                <a:latin typeface="Arial Narrow" pitchFamily="34" charset="0"/>
              </a:rPr>
              <a:t>JEFE DE OFICINA DEL C. SECRETARIO </a:t>
            </a:r>
          </a:p>
          <a:p>
            <a:r>
              <a:rPr lang="es-MX" sz="800" b="0" dirty="0">
                <a:latin typeface="Arial Narrow" pitchFamily="34" charset="0"/>
              </a:rPr>
              <a:t>DE GOBIERNO</a:t>
            </a:r>
          </a:p>
          <a:p>
            <a:r>
              <a:rPr lang="es-MX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15" name="AutoShape 27">
            <a:extLst>
              <a:ext uri="{FF2B5EF4-FFF2-40B4-BE49-F238E27FC236}">
                <a16:creationId xmlns:a16="http://schemas.microsoft.com/office/drawing/2014/main" id="{EDE25D05-C64F-4E30-9E4F-5C2C6F221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173" y="3068600"/>
            <a:ext cx="1642323" cy="65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LILIANA ISABEL GUTIERREZ OROZCO</a:t>
            </a:r>
          </a:p>
          <a:p>
            <a:r>
              <a:rPr lang="es-MX" sz="800" b="0" dirty="0">
                <a:latin typeface="Arial Narrow" pitchFamily="34" charset="0"/>
              </a:rPr>
              <a:t>ASISTENTE EN LOGISTICA “A”</a:t>
            </a:r>
          </a:p>
          <a:p>
            <a:r>
              <a:rPr lang="es-ES_tradnl" sz="800" b="0" dirty="0">
                <a:latin typeface="Arial Narrow" pitchFamily="34" charset="0"/>
              </a:rPr>
              <a:t>SO14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Line 151"/>
          <p:cNvSpPr>
            <a:spLocks noChangeShapeType="1"/>
          </p:cNvSpPr>
          <p:nvPr/>
        </p:nvSpPr>
        <p:spPr bwMode="auto">
          <a:xfrm>
            <a:off x="119721" y="3634026"/>
            <a:ext cx="1589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69" name="Line 156"/>
          <p:cNvSpPr>
            <a:spLocks noChangeShapeType="1"/>
          </p:cNvSpPr>
          <p:nvPr/>
        </p:nvSpPr>
        <p:spPr bwMode="auto">
          <a:xfrm>
            <a:off x="5220072" y="454450"/>
            <a:ext cx="0" cy="52085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70" name="AutoShape 114"/>
          <p:cNvSpPr>
            <a:spLocks noChangeArrowheads="1"/>
          </p:cNvSpPr>
          <p:nvPr/>
        </p:nvSpPr>
        <p:spPr bwMode="auto">
          <a:xfrm>
            <a:off x="4393484" y="838101"/>
            <a:ext cx="1690684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FRANCISCO  MARTINEZ AVALOS</a:t>
            </a:r>
          </a:p>
          <a:p>
            <a:r>
              <a:rPr lang="es-MX" sz="800" b="0" dirty="0">
                <a:latin typeface="Arial Narrow" pitchFamily="34" charset="0"/>
              </a:rPr>
              <a:t>SUBSECRETARIA DE PROTECCION CIVIL</a:t>
            </a:r>
          </a:p>
          <a:p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284" name="Line 148"/>
          <p:cNvSpPr>
            <a:spLocks noChangeShapeType="1"/>
          </p:cNvSpPr>
          <p:nvPr/>
        </p:nvSpPr>
        <p:spPr bwMode="auto">
          <a:xfrm>
            <a:off x="5309389" y="3536282"/>
            <a:ext cx="192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60" name="59 Conector recto"/>
          <p:cNvCxnSpPr/>
          <p:nvPr/>
        </p:nvCxnSpPr>
        <p:spPr>
          <a:xfrm>
            <a:off x="108979" y="3138723"/>
            <a:ext cx="103022" cy="1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utoShape 129"/>
          <p:cNvSpPr>
            <a:spLocks noChangeArrowheads="1"/>
          </p:cNvSpPr>
          <p:nvPr/>
        </p:nvSpPr>
        <p:spPr bwMode="auto">
          <a:xfrm>
            <a:off x="212718" y="3946198"/>
            <a:ext cx="1535112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IRMA PATRICIA SIFUENTES TORRES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  <a:endParaRPr lang="es-ES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9" name="AutoShape 126"/>
          <p:cNvSpPr>
            <a:spLocks noChangeArrowheads="1"/>
          </p:cNvSpPr>
          <p:nvPr/>
        </p:nvSpPr>
        <p:spPr bwMode="auto">
          <a:xfrm>
            <a:off x="192389" y="3454155"/>
            <a:ext cx="153511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JOSE LUIS LEDEZMA VAZQUEZ</a:t>
            </a:r>
            <a:endParaRPr lang="es-ES" sz="800" b="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ARCHIVISTA "A“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SO10-3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3" name="62 Conector recto"/>
          <p:cNvCxnSpPr/>
          <p:nvPr/>
        </p:nvCxnSpPr>
        <p:spPr>
          <a:xfrm>
            <a:off x="2320067" y="5611114"/>
            <a:ext cx="5564271" cy="153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08" name="AutoShape 124"/>
          <p:cNvSpPr>
            <a:spLocks noChangeArrowheads="1"/>
          </p:cNvSpPr>
          <p:nvPr/>
        </p:nvSpPr>
        <p:spPr bwMode="auto">
          <a:xfrm>
            <a:off x="3249174" y="6339404"/>
            <a:ext cx="136094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RICARDO MOLINA SANCHEZ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AUXILIAR ADMINISTRATIVO "A"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TE01 </a:t>
            </a:r>
          </a:p>
        </p:txBody>
      </p:sp>
      <p:sp>
        <p:nvSpPr>
          <p:cNvPr id="42113" name="AutoShape 129"/>
          <p:cNvSpPr>
            <a:spLocks noChangeArrowheads="1"/>
          </p:cNvSpPr>
          <p:nvPr/>
        </p:nvSpPr>
        <p:spPr bwMode="auto">
          <a:xfrm>
            <a:off x="6091378" y="6338272"/>
            <a:ext cx="1360942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JUAN JESUS LOPEZ VILLANUEVA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VERIFICADOR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8" name="_s1036"/>
          <p:cNvSpPr>
            <a:spLocks noChangeArrowheads="1"/>
          </p:cNvSpPr>
          <p:nvPr/>
        </p:nvSpPr>
        <p:spPr bwMode="auto">
          <a:xfrm>
            <a:off x="192389" y="2900524"/>
            <a:ext cx="1500198" cy="4737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KARINA FABIOLA JUAREZ LOPEZ</a:t>
            </a:r>
          </a:p>
          <a:p>
            <a:r>
              <a:rPr lang="es-MX" sz="800" b="0" dirty="0">
                <a:latin typeface="Arial Narrow" pitchFamily="34" charset="0"/>
              </a:rPr>
              <a:t>ANALISTA ADMINISTRATIVO "C“</a:t>
            </a:r>
          </a:p>
          <a:p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-407185" y="16302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/>
          <p:cNvCxnSpPr>
            <a:cxnSpLocks/>
          </p:cNvCxnSpPr>
          <p:nvPr/>
        </p:nvCxnSpPr>
        <p:spPr>
          <a:xfrm rot="5400000">
            <a:off x="4078785" y="3334357"/>
            <a:ext cx="3365310" cy="755229"/>
          </a:xfrm>
          <a:prstGeom prst="bentConnector4">
            <a:avLst>
              <a:gd name="adj1" fmla="val 20217"/>
              <a:gd name="adj2" fmla="val 11196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: angular 23"/>
          <p:cNvCxnSpPr>
            <a:cxnSpLocks/>
            <a:endCxn id="57" idx="1"/>
          </p:cNvCxnSpPr>
          <p:nvPr/>
        </p:nvCxnSpPr>
        <p:spPr>
          <a:xfrm rot="5400000">
            <a:off x="-236978" y="2980159"/>
            <a:ext cx="1631636" cy="732243"/>
          </a:xfrm>
          <a:prstGeom prst="bentConnector4">
            <a:avLst>
              <a:gd name="adj1" fmla="val 19925"/>
              <a:gd name="adj2" fmla="val 11379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: angular 28"/>
          <p:cNvCxnSpPr>
            <a:cxnSpLocks/>
          </p:cNvCxnSpPr>
          <p:nvPr/>
        </p:nvCxnSpPr>
        <p:spPr>
          <a:xfrm rot="16200000" flipH="1">
            <a:off x="4484158" y="-1409068"/>
            <a:ext cx="976179" cy="8154043"/>
          </a:xfrm>
          <a:prstGeom prst="bentConnector4">
            <a:avLst>
              <a:gd name="adj1" fmla="val -14636"/>
              <a:gd name="adj2" fmla="val 1008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1" name="AutoShape 120"/>
          <p:cNvSpPr>
            <a:spLocks noChangeArrowheads="1"/>
          </p:cNvSpPr>
          <p:nvPr/>
        </p:nvSpPr>
        <p:spPr bwMode="auto">
          <a:xfrm>
            <a:off x="5364089" y="2143818"/>
            <a:ext cx="1570038" cy="512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MARIA DE LOURDES DIAZ RAMOS</a:t>
            </a:r>
          </a:p>
          <a:p>
            <a:r>
              <a:rPr lang="es-MX" sz="800" b="0" dirty="0">
                <a:latin typeface="Arial Narrow" pitchFamily="34" charset="0"/>
              </a:rPr>
              <a:t>ENLACE ADMINISTRATIVO</a:t>
            </a:r>
          </a:p>
          <a:p>
            <a:r>
              <a:rPr lang="es-MX" sz="800" b="0" dirty="0">
                <a:latin typeface="Arial Narrow" pitchFamily="34" charset="0"/>
              </a:rPr>
              <a:t>PR01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293" name="AutoShape 116"/>
          <p:cNvSpPr>
            <a:spLocks noChangeArrowheads="1"/>
          </p:cNvSpPr>
          <p:nvPr/>
        </p:nvSpPr>
        <p:spPr bwMode="auto">
          <a:xfrm>
            <a:off x="24863" y="2172271"/>
            <a:ext cx="1722967" cy="5699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750" b="0" dirty="0">
                <a:latin typeface="Arial Narrow" pitchFamily="34" charset="0"/>
              </a:rPr>
              <a:t>CESAR AUGUSTO GONZALEZ GALLARDO</a:t>
            </a:r>
            <a:endParaRPr lang="es-ES" sz="750" b="0" dirty="0">
              <a:latin typeface="Arial Narrow" pitchFamily="34" charset="0"/>
            </a:endParaRPr>
          </a:p>
          <a:p>
            <a:r>
              <a:rPr lang="es-ES" sz="750" b="0" dirty="0">
                <a:latin typeface="Arial Narrow" pitchFamily="34" charset="0"/>
              </a:rPr>
              <a:t>SUBDIRECCION  DE ENLACE </a:t>
            </a:r>
          </a:p>
          <a:p>
            <a:r>
              <a:rPr lang="es-ES" sz="750" b="0" dirty="0">
                <a:latin typeface="Arial Narrow" pitchFamily="34" charset="0"/>
              </a:rPr>
              <a:t>INTERINSTITUCIONAL Y </a:t>
            </a:r>
          </a:p>
          <a:p>
            <a:r>
              <a:rPr lang="es-ES" sz="750" b="0" dirty="0">
                <a:latin typeface="Arial Narrow" pitchFamily="34" charset="0"/>
              </a:rPr>
              <a:t>OFICIALIA DE PARTES</a:t>
            </a:r>
          </a:p>
          <a:p>
            <a:r>
              <a:rPr lang="es-MX" sz="750" b="0" dirty="0">
                <a:latin typeface="Arial Narrow" pitchFamily="34" charset="0"/>
              </a:rPr>
              <a:t>MM06 </a:t>
            </a:r>
            <a:endParaRPr lang="es-ES" sz="750" b="0" dirty="0">
              <a:latin typeface="Arial Narrow" pitchFamily="34" charset="0"/>
            </a:endParaRPr>
          </a:p>
        </p:txBody>
      </p:sp>
      <p:cxnSp>
        <p:nvCxnSpPr>
          <p:cNvPr id="42130" name="Conector recto 42129"/>
          <p:cNvCxnSpPr/>
          <p:nvPr/>
        </p:nvCxnSpPr>
        <p:spPr>
          <a:xfrm>
            <a:off x="5353422" y="5652734"/>
            <a:ext cx="0" cy="39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AutoShape 118"/>
          <p:cNvSpPr>
            <a:spLocks noChangeArrowheads="1"/>
          </p:cNvSpPr>
          <p:nvPr/>
        </p:nvSpPr>
        <p:spPr bwMode="auto">
          <a:xfrm>
            <a:off x="4485135" y="5748270"/>
            <a:ext cx="1728191" cy="5014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JOSE FRANCISCO CONTRERAS OBREGON</a:t>
            </a:r>
          </a:p>
          <a:p>
            <a:r>
              <a:rPr lang="es-MX" sz="800" b="0" dirty="0">
                <a:latin typeface="Arial Narrow" pitchFamily="34" charset="0"/>
              </a:rPr>
              <a:t>COORDINACION  OPERATIVA</a:t>
            </a:r>
          </a:p>
          <a:p>
            <a:r>
              <a:rPr lang="es-MX" sz="800" b="0" dirty="0">
                <a:latin typeface="Arial Narrow" pitchFamily="34" charset="0"/>
              </a:rPr>
              <a:t>REGION NORTE Y CARBONIFERA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</a:p>
        </p:txBody>
      </p:sp>
      <p:cxnSp>
        <p:nvCxnSpPr>
          <p:cNvPr id="42132" name="Conector: angular 42131"/>
          <p:cNvCxnSpPr>
            <a:stCxn id="42108" idx="0"/>
            <a:endCxn id="42113" idx="0"/>
          </p:cNvCxnSpPr>
          <p:nvPr/>
        </p:nvCxnSpPr>
        <p:spPr>
          <a:xfrm rot="5400000" flipH="1" flipV="1">
            <a:off x="5350181" y="4917737"/>
            <a:ext cx="1132" cy="2842203"/>
          </a:xfrm>
          <a:prstGeom prst="bentConnector3">
            <a:avLst>
              <a:gd name="adj1" fmla="val 33872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35" name="Conector recto 42134"/>
          <p:cNvCxnSpPr/>
          <p:nvPr/>
        </p:nvCxnSpPr>
        <p:spPr>
          <a:xfrm>
            <a:off x="5350747" y="6250777"/>
            <a:ext cx="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utoShape 133"/>
          <p:cNvSpPr>
            <a:spLocks noChangeArrowheads="1"/>
          </p:cNvSpPr>
          <p:nvPr/>
        </p:nvSpPr>
        <p:spPr bwMode="auto">
          <a:xfrm>
            <a:off x="4678796" y="6342317"/>
            <a:ext cx="136235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YASSIN MENDOZA LERMA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5" name="AutoShape 54"/>
          <p:cNvSpPr>
            <a:spLocks noChangeArrowheads="1"/>
          </p:cNvSpPr>
          <p:nvPr/>
        </p:nvSpPr>
        <p:spPr bwMode="auto">
          <a:xfrm>
            <a:off x="5383825" y="5209089"/>
            <a:ext cx="1590992" cy="3941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r>
              <a:rPr lang="es-ES" sz="800" b="0" dirty="0">
                <a:latin typeface="Arial Narrow" pitchFamily="34" charset="0"/>
              </a:rPr>
              <a:t>MARTHA MORALES RODRIGUEZ </a:t>
            </a:r>
          </a:p>
          <a:p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INTENDENTE “B”</a:t>
            </a:r>
          </a:p>
          <a:p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SM03</a:t>
            </a:r>
            <a:endParaRPr lang="es-ES" sz="8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4" name="Conector recto 3"/>
          <p:cNvCxnSpPr>
            <a:cxnSpLocks/>
          </p:cNvCxnSpPr>
          <p:nvPr/>
        </p:nvCxnSpPr>
        <p:spPr>
          <a:xfrm>
            <a:off x="5307460" y="4000604"/>
            <a:ext cx="374136" cy="18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1EB2DBF2-D58B-4711-B064-367B0BF9591B}"/>
              </a:ext>
            </a:extLst>
          </p:cNvPr>
          <p:cNvCxnSpPr/>
          <p:nvPr/>
        </p:nvCxnSpPr>
        <p:spPr>
          <a:xfrm>
            <a:off x="8252291" y="3251434"/>
            <a:ext cx="0" cy="356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AutoShape 106"/>
          <p:cNvSpPr>
            <a:spLocks noChangeArrowheads="1"/>
          </p:cNvSpPr>
          <p:nvPr/>
        </p:nvSpPr>
        <p:spPr bwMode="auto">
          <a:xfrm>
            <a:off x="7533132" y="3474147"/>
            <a:ext cx="1514222" cy="46020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NIDIA MONJARAS OLMEDO</a:t>
            </a:r>
          </a:p>
          <a:p>
            <a:r>
              <a:rPr lang="es-MX" sz="800" b="0" dirty="0">
                <a:latin typeface="Arial Narrow" pitchFamily="34" charset="0"/>
              </a:rPr>
              <a:t>SECRETARIA "B“</a:t>
            </a:r>
          </a:p>
          <a:p>
            <a:r>
              <a:rPr lang="es-MX" sz="800" b="0" dirty="0">
                <a:latin typeface="Arial Narrow" pitchFamily="34" charset="0"/>
              </a:rPr>
              <a:t>SO13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0" name="AutoShape 127"/>
          <p:cNvSpPr>
            <a:spLocks noChangeArrowheads="1"/>
          </p:cNvSpPr>
          <p:nvPr/>
        </p:nvSpPr>
        <p:spPr bwMode="auto">
          <a:xfrm>
            <a:off x="7513161" y="2874770"/>
            <a:ext cx="1535112" cy="500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IRMA ISELA OJINAGA BARRON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JEFE DE PROYECTOS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22314F4E-0A7E-484A-80DF-B5027099BD7E}"/>
              </a:ext>
            </a:extLst>
          </p:cNvPr>
          <p:cNvCxnSpPr>
            <a:cxnSpLocks/>
          </p:cNvCxnSpPr>
          <p:nvPr/>
        </p:nvCxnSpPr>
        <p:spPr>
          <a:xfrm>
            <a:off x="3929645" y="1700808"/>
            <a:ext cx="28936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0" name="AutoShape 115"/>
          <p:cNvSpPr>
            <a:spLocks noChangeArrowheads="1"/>
          </p:cNvSpPr>
          <p:nvPr/>
        </p:nvSpPr>
        <p:spPr bwMode="auto">
          <a:xfrm>
            <a:off x="6349255" y="1412776"/>
            <a:ext cx="1535113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DIANA  PATRICIA MARTINEZ MUÑIZ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"B“</a:t>
            </a:r>
          </a:p>
          <a:p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1" name="AutoShape 133">
            <a:extLst>
              <a:ext uri="{FF2B5EF4-FFF2-40B4-BE49-F238E27FC236}">
                <a16:creationId xmlns:a16="http://schemas.microsoft.com/office/drawing/2014/main" id="{C086190C-02FA-46DD-AF57-F7CB8B02E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970" y="3790289"/>
            <a:ext cx="1585389" cy="419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JUAN ALBERTO LARA FACUNDO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ANALISTA DE SISTEMAS "A"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PR03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4" name="Line 148">
            <a:extLst>
              <a:ext uri="{FF2B5EF4-FFF2-40B4-BE49-F238E27FC236}">
                <a16:creationId xmlns:a16="http://schemas.microsoft.com/office/drawing/2014/main" id="{240340DF-64F4-4D16-9DF4-097372C22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2713" y="4451063"/>
            <a:ext cx="192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5" name="AutoShape 127"/>
          <p:cNvSpPr>
            <a:spLocks noChangeArrowheads="1"/>
          </p:cNvSpPr>
          <p:nvPr/>
        </p:nvSpPr>
        <p:spPr bwMode="auto">
          <a:xfrm>
            <a:off x="5384159" y="4235039"/>
            <a:ext cx="1585390" cy="4497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MARIA DE LOURDES MOLINA SANCHEZ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CAPTURISTA DE DATOS  "B“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3" name="AutoShape 129">
            <a:extLst>
              <a:ext uri="{FF2B5EF4-FFF2-40B4-BE49-F238E27FC236}">
                <a16:creationId xmlns:a16="http://schemas.microsoft.com/office/drawing/2014/main" id="{6BE3B1CE-88AE-40D9-A0BD-4DA159428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8" y="6343091"/>
            <a:ext cx="160898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ANA PAULINA TORRES HERNANDEZ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DEPARTMENTO OPERATIVO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4" name="AutoShape 117">
            <a:extLst>
              <a:ext uri="{FF2B5EF4-FFF2-40B4-BE49-F238E27FC236}">
                <a16:creationId xmlns:a16="http://schemas.microsoft.com/office/drawing/2014/main" id="{33FFDE05-4AFE-41DF-9F4F-B7D9F361A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7" y="5720808"/>
            <a:ext cx="1728191" cy="5200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FERNANDO HORTA DAVILA</a:t>
            </a:r>
          </a:p>
          <a:p>
            <a:r>
              <a:rPr lang="es-MX" sz="800" b="0" dirty="0">
                <a:latin typeface="Arial Narrow" pitchFamily="34" charset="0"/>
              </a:rPr>
              <a:t>COORDINACION OPERATIVA</a:t>
            </a:r>
          </a:p>
          <a:p>
            <a:r>
              <a:rPr lang="es-MX" sz="800" b="0" dirty="0">
                <a:latin typeface="Arial Narrow" pitchFamily="34" charset="0"/>
              </a:rPr>
              <a:t>REGION CENTRO</a:t>
            </a:r>
          </a:p>
          <a:p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3B88CD89-67AC-459E-BE03-ECB2B1586661}"/>
              </a:ext>
            </a:extLst>
          </p:cNvPr>
          <p:cNvCxnSpPr>
            <a:cxnSpLocks/>
          </p:cNvCxnSpPr>
          <p:nvPr/>
        </p:nvCxnSpPr>
        <p:spPr>
          <a:xfrm>
            <a:off x="5310923" y="2984114"/>
            <a:ext cx="374136" cy="2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AutoShape 127"/>
          <p:cNvSpPr>
            <a:spLocks noChangeArrowheads="1"/>
          </p:cNvSpPr>
          <p:nvPr/>
        </p:nvSpPr>
        <p:spPr bwMode="auto">
          <a:xfrm>
            <a:off x="5364088" y="3262962"/>
            <a:ext cx="1605460" cy="46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JOSE RAMIREZ MENDEZ 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JEFE DE PROYECTOS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0" name="59 Conector recto">
            <a:extLst>
              <a:ext uri="{FF2B5EF4-FFF2-40B4-BE49-F238E27FC236}">
                <a16:creationId xmlns:a16="http://schemas.microsoft.com/office/drawing/2014/main" id="{FEFA87F2-EB88-4A31-9B25-AE520C126980}"/>
              </a:ext>
            </a:extLst>
          </p:cNvPr>
          <p:cNvCxnSpPr/>
          <p:nvPr/>
        </p:nvCxnSpPr>
        <p:spPr>
          <a:xfrm>
            <a:off x="11665441" y="1310855"/>
            <a:ext cx="103022" cy="1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Line 148">
            <a:extLst>
              <a:ext uri="{FF2B5EF4-FFF2-40B4-BE49-F238E27FC236}">
                <a16:creationId xmlns:a16="http://schemas.microsoft.com/office/drawing/2014/main" id="{443BB97E-1118-4124-83BA-E8D91554EF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6789" y="3516847"/>
            <a:ext cx="82821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" name="Line 148">
            <a:extLst>
              <a:ext uri="{FF2B5EF4-FFF2-40B4-BE49-F238E27FC236}">
                <a16:creationId xmlns:a16="http://schemas.microsoft.com/office/drawing/2014/main" id="{84618A7A-3246-4510-9708-AEF842852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9724" y="3012792"/>
            <a:ext cx="1589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4" name="AutoShape 125">
            <a:extLst>
              <a:ext uri="{FF2B5EF4-FFF2-40B4-BE49-F238E27FC236}">
                <a16:creationId xmlns:a16="http://schemas.microsoft.com/office/drawing/2014/main" id="{DBC66B5F-E19F-4595-875E-19B3A87F9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20" y="2768007"/>
            <a:ext cx="1535113" cy="4743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MIGUEL GARCIA ESCALANTE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AUXILIAR ADMINISTRATIVO "A"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6" name="AutoShape 22">
            <a:extLst>
              <a:ext uri="{FF2B5EF4-FFF2-40B4-BE49-F238E27FC236}">
                <a16:creationId xmlns:a16="http://schemas.microsoft.com/office/drawing/2014/main" id="{04B427D7-661C-49E5-8C06-2ACD52432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916" y="2768528"/>
            <a:ext cx="1535113" cy="4931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750" b="0" dirty="0">
                <a:latin typeface="Arial Narrow" pitchFamily="34" charset="0"/>
              </a:rPr>
              <a:t>ANTONIO E.  ESCAREÑO SAUCEDO</a:t>
            </a:r>
          </a:p>
          <a:p>
            <a:pPr defTabSz="762000" eaLnBrk="0" hangingPunct="0"/>
            <a:r>
              <a:rPr lang="es-ES_tradnl" sz="750" b="0" dirty="0">
                <a:latin typeface="Arial Narrow" pitchFamily="34" charset="0"/>
              </a:rPr>
              <a:t>ANALISTA DE ORGANIZACION </a:t>
            </a:r>
          </a:p>
          <a:p>
            <a:pPr defTabSz="762000" eaLnBrk="0" hangingPunct="0"/>
            <a:r>
              <a:rPr lang="es-ES_tradnl" sz="750" b="0" dirty="0">
                <a:latin typeface="Arial Narrow" pitchFamily="34" charset="0"/>
              </a:rPr>
              <a:t>Y METODOS "A“</a:t>
            </a:r>
          </a:p>
          <a:p>
            <a:pPr defTabSz="762000" eaLnBrk="0" hangingPunct="0"/>
            <a:r>
              <a:rPr lang="es-ES_tradnl" sz="750" b="0" dirty="0">
                <a:latin typeface="Arial Narrow" pitchFamily="34" charset="0"/>
              </a:rPr>
              <a:t>PR03 </a:t>
            </a:r>
            <a:endParaRPr lang="es-ES" sz="750" b="0" dirty="0">
              <a:latin typeface="Arial Narrow" pitchFamily="34" charset="0"/>
            </a:endParaRPr>
          </a:p>
        </p:txBody>
      </p: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4D00CC9C-4BEA-4986-868E-ABF3CC6A9FF5}"/>
              </a:ext>
            </a:extLst>
          </p:cNvPr>
          <p:cNvCxnSpPr/>
          <p:nvPr/>
        </p:nvCxnSpPr>
        <p:spPr>
          <a:xfrm>
            <a:off x="3392405" y="4028671"/>
            <a:ext cx="3551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671A8C35-531A-4777-88C4-F862547DDA75}"/>
              </a:ext>
            </a:extLst>
          </p:cNvPr>
          <p:cNvCxnSpPr/>
          <p:nvPr/>
        </p:nvCxnSpPr>
        <p:spPr>
          <a:xfrm>
            <a:off x="11138644" y="-2241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4440A7E6-9AE7-4085-BC44-96A54D22A219}"/>
              </a:ext>
            </a:extLst>
          </p:cNvPr>
          <p:cNvCxnSpPr>
            <a:cxnSpLocks/>
          </p:cNvCxnSpPr>
          <p:nvPr/>
        </p:nvCxnSpPr>
        <p:spPr>
          <a:xfrm>
            <a:off x="3571554" y="2043503"/>
            <a:ext cx="0" cy="2494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AutoShape 118">
            <a:extLst>
              <a:ext uri="{FF2B5EF4-FFF2-40B4-BE49-F238E27FC236}">
                <a16:creationId xmlns:a16="http://schemas.microsoft.com/office/drawing/2014/main" id="{CA13C1A2-850F-4895-AED1-642D142E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698" y="2161321"/>
            <a:ext cx="1731963" cy="5092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JUAN ANTONIO IBARRA DIMAS</a:t>
            </a:r>
          </a:p>
          <a:p>
            <a:r>
              <a:rPr lang="es-MX" sz="800" b="0" dirty="0">
                <a:latin typeface="Arial Narrow" pitchFamily="34" charset="0"/>
              </a:rPr>
              <a:t>COORDINACION OPERATIVA</a:t>
            </a:r>
          </a:p>
          <a:p>
            <a:r>
              <a:rPr lang="es-MX" sz="800" b="0" dirty="0">
                <a:latin typeface="Arial Narrow" pitchFamily="34" charset="0"/>
              </a:rPr>
              <a:t>REGION SURESTE</a:t>
            </a:r>
          </a:p>
          <a:p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22" name="AutoShape 131">
            <a:extLst>
              <a:ext uri="{FF2B5EF4-FFF2-40B4-BE49-F238E27FC236}">
                <a16:creationId xmlns:a16="http://schemas.microsoft.com/office/drawing/2014/main" id="{CCF16860-CEFF-4811-8097-CE1EE3D78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640" y="3810874"/>
            <a:ext cx="1535113" cy="4749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650" b="0" dirty="0">
                <a:latin typeface="Arial Narrow" pitchFamily="34" charset="0"/>
              </a:rPr>
              <a:t>PENELOPE EUGENIA SAUCEDO GARIBAY</a:t>
            </a:r>
            <a:endParaRPr lang="es-ES" sz="650" b="0" dirty="0">
              <a:latin typeface="Arial Narrow" pitchFamily="34" charset="0"/>
            </a:endParaRPr>
          </a:p>
          <a:p>
            <a:pPr>
              <a:defRPr/>
            </a:pPr>
            <a:r>
              <a:rPr lang="es-ES_tradnl" sz="650" b="0" dirty="0">
                <a:latin typeface="Arial Narrow" pitchFamily="34" charset="0"/>
              </a:rPr>
              <a:t>ANALISTA DE ORGANIZACION Y METODOS "C"</a:t>
            </a:r>
            <a:endParaRPr lang="es-ES" sz="65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650" b="0" dirty="0">
                <a:latin typeface="Arial Narrow" pitchFamily="34" charset="0"/>
              </a:rPr>
              <a:t>AD03</a:t>
            </a:r>
            <a:endParaRPr lang="es-ES" sz="650" b="0" dirty="0">
              <a:latin typeface="Arial Narrow" pitchFamily="34" charset="0"/>
            </a:endParaRP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33803F93-85A7-4B57-967F-0704ADF6365D}"/>
              </a:ext>
            </a:extLst>
          </p:cNvPr>
          <p:cNvCxnSpPr/>
          <p:nvPr/>
        </p:nvCxnSpPr>
        <p:spPr>
          <a:xfrm>
            <a:off x="3430505" y="4492985"/>
            <a:ext cx="3551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AutoShape 121">
            <a:extLst>
              <a:ext uri="{FF2B5EF4-FFF2-40B4-BE49-F238E27FC236}">
                <a16:creationId xmlns:a16="http://schemas.microsoft.com/office/drawing/2014/main" id="{3F02161B-E32D-4F78-81F3-A5F7D2E45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0230" y="4416014"/>
            <a:ext cx="1535113" cy="4749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 JESUS  RAFAEL  COUTIÑO GUZMÁN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AUXILIAR ADMINISTRATIVO "A"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TE01 </a:t>
            </a:r>
          </a:p>
        </p:txBody>
      </p:sp>
      <p:sp>
        <p:nvSpPr>
          <p:cNvPr id="69" name="AutoShape 23">
            <a:extLst>
              <a:ext uri="{FF2B5EF4-FFF2-40B4-BE49-F238E27FC236}">
                <a16:creationId xmlns:a16="http://schemas.microsoft.com/office/drawing/2014/main" id="{D7930AB0-88FE-4834-9C07-D4751056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900" y="6346707"/>
            <a:ext cx="1511300" cy="42505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LUIS FERNANDO ORTIZ VILLANUEVA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"B" </a:t>
            </a:r>
          </a:p>
          <a:p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96A7C545-2EEF-4D94-AA99-0FB532D454AD}"/>
              </a:ext>
            </a:extLst>
          </p:cNvPr>
          <p:cNvCxnSpPr>
            <a:cxnSpLocks/>
            <a:stCxn id="83" idx="0"/>
            <a:endCxn id="69" idx="0"/>
          </p:cNvCxnSpPr>
          <p:nvPr/>
        </p:nvCxnSpPr>
        <p:spPr>
          <a:xfrm rot="16200000" flipH="1">
            <a:off x="1616032" y="5552189"/>
            <a:ext cx="3616" cy="1585420"/>
          </a:xfrm>
          <a:prstGeom prst="bentConnector3">
            <a:avLst>
              <a:gd name="adj1" fmla="val -158047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43B4F3A-95F9-4758-9D63-562E339289F5}"/>
              </a:ext>
            </a:extLst>
          </p:cNvPr>
          <p:cNvCxnSpPr>
            <a:cxnSpLocks/>
          </p:cNvCxnSpPr>
          <p:nvPr/>
        </p:nvCxnSpPr>
        <p:spPr>
          <a:xfrm>
            <a:off x="1625005" y="6037977"/>
            <a:ext cx="0" cy="251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AutoShape 161">
            <a:extLst>
              <a:ext uri="{FF2B5EF4-FFF2-40B4-BE49-F238E27FC236}">
                <a16:creationId xmlns:a16="http://schemas.microsoft.com/office/drawing/2014/main" id="{5A3D7D37-7FD5-49A8-BE41-17CC5534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967" y="5754535"/>
            <a:ext cx="1605346" cy="473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HUMBERTO</a:t>
            </a:r>
            <a:r>
              <a:rPr lang="es-MX" sz="750" b="0" dirty="0">
                <a:latin typeface="Arial Narrow" pitchFamily="34" charset="0"/>
              </a:rPr>
              <a:t> A RODRIGUEZ BANDRES</a:t>
            </a:r>
            <a:endParaRPr lang="es-ES" sz="750" b="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COORDINACION OPERATIVA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REGION LAGUNA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2BD5567F-3A16-41B2-A97A-8B5E69E02134}"/>
              </a:ext>
            </a:extLst>
          </p:cNvPr>
          <p:cNvCxnSpPr>
            <a:stCxn id="78" idx="0"/>
            <a:endCxn id="84" idx="0"/>
          </p:cNvCxnSpPr>
          <p:nvPr/>
        </p:nvCxnSpPr>
        <p:spPr>
          <a:xfrm rot="5400000" flipH="1" flipV="1">
            <a:off x="4860653" y="2514796"/>
            <a:ext cx="33727" cy="6445753"/>
          </a:xfrm>
          <a:prstGeom prst="bentConnector3">
            <a:avLst>
              <a:gd name="adj1" fmla="val 2812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utoShape 131">
            <a:extLst>
              <a:ext uri="{FF2B5EF4-FFF2-40B4-BE49-F238E27FC236}">
                <a16:creationId xmlns:a16="http://schemas.microsoft.com/office/drawing/2014/main" id="{6CDC9F89-92C2-4093-8B5B-1CAD2C8FD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958" y="3292198"/>
            <a:ext cx="1535113" cy="4752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SIMON SAUCEDO </a:t>
            </a:r>
            <a:r>
              <a:rPr lang="es-MX" sz="800" b="0" dirty="0" err="1">
                <a:latin typeface="Arial Narrow" pitchFamily="34" charset="0"/>
              </a:rPr>
              <a:t>SAUCEDO</a:t>
            </a:r>
            <a:endParaRPr lang="es-ES" sz="800" b="0" dirty="0">
              <a:latin typeface="Arial Narrow" pitchFamily="34" charset="0"/>
            </a:endParaRPr>
          </a:p>
          <a:p>
            <a:pPr>
              <a:defRPr/>
            </a:pPr>
            <a:r>
              <a:rPr lang="es-ES_tradnl" sz="650" b="0" dirty="0">
                <a:latin typeface="Arial Narrow" pitchFamily="34" charset="0"/>
              </a:rPr>
              <a:t>ANALISTA DE ORGANIZACION Y METODOS “A"</a:t>
            </a:r>
            <a:endParaRPr lang="es-ES" sz="650" b="0" dirty="0">
              <a:latin typeface="Arial Narrow" pitchFamily="34" charset="0"/>
            </a:endParaRP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2" name="AutoShape 124">
            <a:extLst>
              <a:ext uri="{FF2B5EF4-FFF2-40B4-BE49-F238E27FC236}">
                <a16:creationId xmlns:a16="http://schemas.microsoft.com/office/drawing/2014/main" id="{B661E6AF-D3D8-467F-BC91-8B8EB0AC9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448" y="3826828"/>
            <a:ext cx="1535113" cy="4901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l"/>
            <a:r>
              <a:rPr lang="es-ES_tradnl" sz="800" b="0" dirty="0">
                <a:latin typeface="Arial Narrow" pitchFamily="34" charset="0"/>
              </a:rPr>
              <a:t>GERARDO VAZQUEZ TORRES</a:t>
            </a:r>
          </a:p>
          <a:p>
            <a:pPr>
              <a:defRPr/>
            </a:pPr>
            <a:r>
              <a:rPr lang="es-ES" sz="800" b="0" dirty="0">
                <a:latin typeface="Arial Narrow" pitchFamily="34" charset="0"/>
              </a:rPr>
              <a:t>AUXILIAR DE MANTENIMIENTO "B“</a:t>
            </a:r>
          </a:p>
          <a:p>
            <a:pPr>
              <a:defRPr/>
            </a:pPr>
            <a:r>
              <a:rPr lang="es-MX" sz="800" b="0" dirty="0">
                <a:latin typeface="Arial Narrow" pitchFamily="34" charset="0"/>
              </a:rPr>
              <a:t>S007</a:t>
            </a:r>
          </a:p>
        </p:txBody>
      </p:sp>
      <p:sp>
        <p:nvSpPr>
          <p:cNvPr id="73" name="AutoShape 54">
            <a:extLst>
              <a:ext uri="{FF2B5EF4-FFF2-40B4-BE49-F238E27FC236}">
                <a16:creationId xmlns:a16="http://schemas.microsoft.com/office/drawing/2014/main" id="{764B5728-32DF-4BAA-872D-7D7E022D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325" y="3311443"/>
            <a:ext cx="1517103" cy="4764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defTabSz="762000" eaLnBrk="0" hangingPunct="0"/>
            <a:r>
              <a:rPr lang="es-ES" sz="800" b="0" dirty="0">
                <a:latin typeface="Arial Narrow" pitchFamily="34" charset="0"/>
              </a:rPr>
              <a:t>ROLANDO PEREZ CONTRERAS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VIGILANTE "A"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AutoShape 127"/>
          <p:cNvSpPr>
            <a:spLocks noChangeArrowheads="1"/>
          </p:cNvSpPr>
          <p:nvPr/>
        </p:nvSpPr>
        <p:spPr bwMode="auto">
          <a:xfrm>
            <a:off x="5369705" y="2723039"/>
            <a:ext cx="1596045" cy="4936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>
              <a:defRPr/>
            </a:pPr>
            <a:r>
              <a:rPr lang="es-MX" sz="700" b="0" dirty="0">
                <a:latin typeface="Arial Narrow" pitchFamily="34" charset="0"/>
              </a:rPr>
              <a:t>ALMA L.ETICIA CHARLES  RODRIGUEZ</a:t>
            </a:r>
            <a:endParaRPr lang="es-ES" sz="700" b="0" dirty="0">
              <a:latin typeface="Arial Narrow" pitchFamily="34" charset="0"/>
            </a:endParaRPr>
          </a:p>
          <a:p>
            <a:pPr>
              <a:defRPr/>
            </a:pPr>
            <a:r>
              <a:rPr lang="es-ES_tradnl" sz="700" b="0" dirty="0">
                <a:latin typeface="Arial Narrow" pitchFamily="34" charset="0"/>
              </a:rPr>
              <a:t>ENCARGADO DE LOGISTICA </a:t>
            </a:r>
          </a:p>
          <a:p>
            <a:pPr>
              <a:defRPr/>
            </a:pPr>
            <a:r>
              <a:rPr lang="es-ES_tradnl" sz="700" b="0" dirty="0">
                <a:latin typeface="Arial Narrow" pitchFamily="34" charset="0"/>
              </a:rPr>
              <a:t>Y OPERACIÓN</a:t>
            </a:r>
          </a:p>
          <a:p>
            <a:pPr>
              <a:defRPr/>
            </a:pPr>
            <a:r>
              <a:rPr lang="es-MX" sz="700" b="0" dirty="0">
                <a:latin typeface="Arial Narrow" pitchFamily="34" charset="0"/>
              </a:rPr>
              <a:t>PR02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FDF93C5-E3B2-498E-A46B-D68230B50635}"/>
              </a:ext>
            </a:extLst>
          </p:cNvPr>
          <p:cNvCxnSpPr/>
          <p:nvPr/>
        </p:nvCxnSpPr>
        <p:spPr>
          <a:xfrm>
            <a:off x="8247131" y="2050651"/>
            <a:ext cx="0" cy="287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AutoShape 51">
            <a:extLst>
              <a:ext uri="{FF2B5EF4-FFF2-40B4-BE49-F238E27FC236}">
                <a16:creationId xmlns:a16="http://schemas.microsoft.com/office/drawing/2014/main" id="{61ADF498-7E92-4960-9093-7CFE50544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203" y="2155988"/>
            <a:ext cx="1564421" cy="5187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ES" sz="800" b="0" dirty="0">
                <a:latin typeface="Arial Narrow" pitchFamily="34" charset="0"/>
              </a:rPr>
              <a:t>ROSALIO NAVARRO RUIZ</a:t>
            </a:r>
          </a:p>
          <a:p>
            <a:r>
              <a:rPr lang="es-MX" sz="800" b="0" dirty="0">
                <a:latin typeface="Arial Narrow" pitchFamily="34" charset="0"/>
              </a:rPr>
              <a:t>SUBDIRECCION DE PROYECTOS </a:t>
            </a:r>
          </a:p>
          <a:p>
            <a:r>
              <a:rPr lang="es-MX" sz="800" b="0" dirty="0">
                <a:latin typeface="Arial Narrow" pitchFamily="34" charset="0"/>
              </a:rPr>
              <a:t>Y CONVENIOS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2" name="AutoShape 115">
            <a:extLst>
              <a:ext uri="{FF2B5EF4-FFF2-40B4-BE49-F238E27FC236}">
                <a16:creationId xmlns:a16="http://schemas.microsoft.com/office/drawing/2014/main" id="{96486A60-31A2-4136-90AD-A39C72CD0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551" y="1394217"/>
            <a:ext cx="1724788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HUMBERTO ALONSO GOMEZ VIZCARRA</a:t>
            </a:r>
          </a:p>
          <a:p>
            <a:r>
              <a:rPr lang="es-MX" sz="800" b="0" dirty="0">
                <a:latin typeface="Arial Narrow" pitchFamily="34" charset="0"/>
              </a:rPr>
              <a:t>DIRECTOR OPERATIVO</a:t>
            </a:r>
          </a:p>
          <a:p>
            <a:r>
              <a:rPr lang="es-MX" sz="800" b="0" dirty="0">
                <a:latin typeface="Arial Narrow" pitchFamily="34" charset="0"/>
              </a:rPr>
              <a:t>MMS04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7" name="Line 148">
            <a:extLst>
              <a:ext uri="{FF2B5EF4-FFF2-40B4-BE49-F238E27FC236}">
                <a16:creationId xmlns:a16="http://schemas.microsoft.com/office/drawing/2014/main" id="{59F1F423-92B5-4751-9E3C-F93444EEC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4198" y="4901954"/>
            <a:ext cx="192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6" name="AutoShape 56">
            <a:extLst>
              <a:ext uri="{FF2B5EF4-FFF2-40B4-BE49-F238E27FC236}">
                <a16:creationId xmlns:a16="http://schemas.microsoft.com/office/drawing/2014/main" id="{1BEA6CF8-7774-4302-AF71-D47E9703D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970" y="4739095"/>
            <a:ext cx="1614843" cy="4122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r>
              <a:rPr lang="es-ES_tradnl" sz="800" b="0" dirty="0">
                <a:latin typeface="Arial Narrow" pitchFamily="34" charset="0"/>
              </a:rPr>
              <a:t>MIGUEL ANGEL ALMANZA MOYA 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AUXILIAR ADMINISTRATIVO "B"" 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9" name="AutoShape 15">
            <a:extLst>
              <a:ext uri="{FF2B5EF4-FFF2-40B4-BE49-F238E27FC236}">
                <a16:creationId xmlns:a16="http://schemas.microsoft.com/office/drawing/2014/main" id="{68817A9E-0503-4B9E-A268-C5297BC77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484" y="159622"/>
            <a:ext cx="1701318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</a:t>
            </a:r>
            <a:r>
              <a:rPr lang="es-MX" sz="800" b="0" dirty="0" smtClean="0">
                <a:latin typeface="Arial Narrow" pitchFamily="34" charset="0"/>
              </a:rPr>
              <a:t>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38 Conector recto"/>
          <p:cNvCxnSpPr>
            <a:cxnSpLocks/>
          </p:cNvCxnSpPr>
          <p:nvPr/>
        </p:nvCxnSpPr>
        <p:spPr>
          <a:xfrm>
            <a:off x="4593200" y="1445816"/>
            <a:ext cx="0" cy="4010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117" name="AutoShape 16"/>
          <p:cNvSpPr>
            <a:spLocks noChangeArrowheads="1"/>
          </p:cNvSpPr>
          <p:nvPr/>
        </p:nvSpPr>
        <p:spPr bwMode="auto">
          <a:xfrm>
            <a:off x="3664857" y="1809178"/>
            <a:ext cx="1868525" cy="5746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DIRECCION REGIONAL LAGUNA</a:t>
            </a:r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7093148" y="4630750"/>
            <a:ext cx="151130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EVERARDO FACIO  LOPEZ </a:t>
            </a:r>
          </a:p>
          <a:p>
            <a:r>
              <a:rPr lang="es-MX" sz="800" b="0" dirty="0">
                <a:latin typeface="Arial Narrow" pitchFamily="34" charset="0"/>
              </a:rPr>
              <a:t>DEPARTAMENTO JURÍDICO</a:t>
            </a:r>
          </a:p>
          <a:p>
            <a:r>
              <a:rPr lang="es-MX" sz="800" b="0" dirty="0">
                <a:latin typeface="Arial Narrow" pitchFamily="34" charset="0"/>
              </a:rPr>
              <a:t>MM07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7124" name="AutoShape 22"/>
          <p:cNvSpPr>
            <a:spLocks noChangeArrowheads="1"/>
          </p:cNvSpPr>
          <p:nvPr/>
        </p:nvSpPr>
        <p:spPr bwMode="auto">
          <a:xfrm>
            <a:off x="628809" y="4660844"/>
            <a:ext cx="1446733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CESAREO MONTALVO GONZALEZ</a:t>
            </a:r>
          </a:p>
          <a:p>
            <a:r>
              <a:rPr lang="es-MX" sz="800" b="0" dirty="0">
                <a:latin typeface="Arial Narrow" pitchFamily="34" charset="0"/>
              </a:rPr>
              <a:t>UNIDAD DE INVESTIGACION Y </a:t>
            </a:r>
          </a:p>
          <a:p>
            <a:r>
              <a:rPr lang="es-MX" sz="800" b="0" dirty="0">
                <a:latin typeface="Arial Narrow" pitchFamily="34" charset="0"/>
              </a:rPr>
              <a:t>ASUNTOS ESPECIALES</a:t>
            </a:r>
          </a:p>
          <a:p>
            <a:r>
              <a:rPr lang="es-MX" sz="800" b="0" dirty="0">
                <a:latin typeface="Arial Narrow" pitchFamily="34" charset="0"/>
              </a:rPr>
              <a:t>MM04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7111" name="AutoShape 25"/>
          <p:cNvSpPr>
            <a:spLocks noChangeArrowheads="1"/>
          </p:cNvSpPr>
          <p:nvPr/>
        </p:nvSpPr>
        <p:spPr bwMode="auto">
          <a:xfrm>
            <a:off x="2718925" y="5590058"/>
            <a:ext cx="1459210" cy="50323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CLAUDIA J. SOTO RODRIGUEZ</a:t>
            </a:r>
          </a:p>
          <a:p>
            <a:r>
              <a:rPr lang="es-MX" sz="800" b="0" dirty="0">
                <a:latin typeface="Arial Narrow" pitchFamily="34" charset="0"/>
              </a:rPr>
              <a:t>SECRETARIA DE DIRECTOR</a:t>
            </a:r>
          </a:p>
          <a:p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3633473" y="1052736"/>
            <a:ext cx="1857381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7093148" y="3835464"/>
            <a:ext cx="1484495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JESUS ROBERTO ZUÑIGA SANCHEZ</a:t>
            </a:r>
          </a:p>
          <a:p>
            <a:r>
              <a:rPr lang="es-MX" sz="800" b="0" dirty="0">
                <a:latin typeface="Arial Narrow" pitchFamily="34" charset="0"/>
              </a:rPr>
              <a:t>UNIDAD DE POLITICAS PUBLICAS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616332" y="3823175"/>
            <a:ext cx="145921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JOSE LUIS ESTRADA AYUP</a:t>
            </a:r>
          </a:p>
          <a:p>
            <a:r>
              <a:rPr lang="es-MX" sz="800" b="0" dirty="0">
                <a:latin typeface="Arial Narrow" pitchFamily="34" charset="0"/>
              </a:rPr>
              <a:t>UNIDAD INTERINSTITUCIONAL </a:t>
            </a:r>
          </a:p>
          <a:p>
            <a:r>
              <a:rPr lang="es-MX" sz="800" b="0" dirty="0">
                <a:latin typeface="Arial Narrow" pitchFamily="34" charset="0"/>
              </a:rPr>
              <a:t>MM01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3" name="AutoShape 26">
            <a:extLst>
              <a:ext uri="{FF2B5EF4-FFF2-40B4-BE49-F238E27FC236}">
                <a16:creationId xmlns:a16="http://schemas.microsoft.com/office/drawing/2014/main" id="{BAB58272-9B3A-47C3-A536-E0747B28C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450" y="5588332"/>
            <a:ext cx="145921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JUANA MARIA BERNAL CANDELAS</a:t>
            </a:r>
          </a:p>
          <a:p>
            <a:r>
              <a:rPr lang="es-MX" sz="800" b="0" dirty="0">
                <a:latin typeface="Arial Narrow" pitchFamily="34" charset="0"/>
              </a:rPr>
              <a:t>INTENDENTE “A" </a:t>
            </a:r>
          </a:p>
          <a:p>
            <a:r>
              <a:rPr lang="es-MX" sz="800" b="0" dirty="0">
                <a:latin typeface="Arial Narrow" pitchFamily="34" charset="0"/>
              </a:rPr>
              <a:t>SM02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7122" name="AutoShape 27"/>
          <p:cNvSpPr>
            <a:spLocks noChangeArrowheads="1"/>
          </p:cNvSpPr>
          <p:nvPr/>
        </p:nvSpPr>
        <p:spPr bwMode="auto">
          <a:xfrm>
            <a:off x="3664856" y="2607767"/>
            <a:ext cx="1868519" cy="56073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RAUL WONG AMARO</a:t>
            </a:r>
          </a:p>
          <a:p>
            <a:r>
              <a:rPr lang="es-MX" sz="800" b="0" dirty="0">
                <a:latin typeface="Arial Narrow" pitchFamily="34" charset="0"/>
              </a:rPr>
              <a:t>DIRECCION DE ENLACE </a:t>
            </a:r>
          </a:p>
          <a:p>
            <a:r>
              <a:rPr lang="es-MX" sz="800" b="0" dirty="0">
                <a:latin typeface="Arial Narrow" pitchFamily="34" charset="0"/>
              </a:rPr>
              <a:t>REGIÓN LAGUNA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2DA471A-6E24-4E29-9E82-DBE2AAC38C04}"/>
              </a:ext>
            </a:extLst>
          </p:cNvPr>
          <p:cNvCxnSpPr/>
          <p:nvPr/>
        </p:nvCxnSpPr>
        <p:spPr>
          <a:xfrm>
            <a:off x="3427573" y="3678004"/>
            <a:ext cx="0" cy="361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DD0F429-E785-4856-BC51-A782572F98DB}"/>
              </a:ext>
            </a:extLst>
          </p:cNvPr>
          <p:cNvCxnSpPr/>
          <p:nvPr/>
        </p:nvCxnSpPr>
        <p:spPr>
          <a:xfrm>
            <a:off x="5551926" y="3678004"/>
            <a:ext cx="0" cy="361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126" name="AutoShape 24"/>
          <p:cNvSpPr>
            <a:spLocks noChangeArrowheads="1"/>
          </p:cNvSpPr>
          <p:nvPr/>
        </p:nvSpPr>
        <p:spPr bwMode="auto">
          <a:xfrm>
            <a:off x="4832953" y="3824901"/>
            <a:ext cx="1517931" cy="52915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50" b="0" dirty="0">
                <a:latin typeface="Arial Narrow" pitchFamily="34" charset="0"/>
              </a:rPr>
              <a:t>VICTOR MANUEL RODRIGUEZ TORRES</a:t>
            </a:r>
          </a:p>
          <a:p>
            <a:r>
              <a:rPr lang="es-MX" sz="750" b="0" dirty="0">
                <a:latin typeface="Arial Narrow" pitchFamily="34" charset="0"/>
              </a:rPr>
              <a:t>UNIDAD DE REGULARIZACIÓN</a:t>
            </a:r>
          </a:p>
          <a:p>
            <a:r>
              <a:rPr lang="es-MX" sz="750" b="0" dirty="0">
                <a:latin typeface="Arial Narrow" pitchFamily="34" charset="0"/>
              </a:rPr>
              <a:t>MM03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23" name="AutoShape 3">
            <a:extLst>
              <a:ext uri="{FF2B5EF4-FFF2-40B4-BE49-F238E27FC236}">
                <a16:creationId xmlns:a16="http://schemas.microsoft.com/office/drawing/2014/main" id="{7CFAA0C7-0DEE-41E7-8F76-2FD675CDB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40" y="3838469"/>
            <a:ext cx="1547388" cy="48794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PEDRO ALMARAZ AGUILAR</a:t>
            </a:r>
          </a:p>
          <a:p>
            <a:r>
              <a:rPr lang="es-ES_tradnl" sz="800" b="0" dirty="0">
                <a:latin typeface="Arial Narrow" pitchFamily="34" charset="0"/>
              </a:rPr>
              <a:t>DIRECCION DE AREA</a:t>
            </a:r>
            <a:endParaRPr lang="es-MX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MM01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5020A28F-5049-4B37-BD9B-532989424162}"/>
              </a:ext>
            </a:extLst>
          </p:cNvPr>
          <p:cNvCxnSpPr>
            <a:stCxn id="26" idx="0"/>
            <a:endCxn id="25" idx="0"/>
          </p:cNvCxnSpPr>
          <p:nvPr/>
        </p:nvCxnSpPr>
        <p:spPr>
          <a:xfrm rot="16200000" flipH="1">
            <a:off x="4584521" y="584590"/>
            <a:ext cx="12289" cy="6489459"/>
          </a:xfrm>
          <a:prstGeom prst="bentConnector3">
            <a:avLst>
              <a:gd name="adj1" fmla="val -125455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155D33F3-BB49-4B33-8255-B009530A0443}"/>
              </a:ext>
            </a:extLst>
          </p:cNvPr>
          <p:cNvCxnSpPr>
            <a:stCxn id="47124" idx="0"/>
            <a:endCxn id="29" idx="0"/>
          </p:cNvCxnSpPr>
          <p:nvPr/>
        </p:nvCxnSpPr>
        <p:spPr>
          <a:xfrm rot="5400000" flipH="1" flipV="1">
            <a:off x="4585440" y="1397486"/>
            <a:ext cx="30094" cy="6496622"/>
          </a:xfrm>
          <a:prstGeom prst="bentConnector3">
            <a:avLst>
              <a:gd name="adj1" fmla="val 4356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BF9AC6A8-99D8-4CBD-A5E5-84EE9C778BBF}"/>
              </a:ext>
            </a:extLst>
          </p:cNvPr>
          <p:cNvCxnSpPr>
            <a:stCxn id="47111" idx="0"/>
            <a:endCxn id="33" idx="0"/>
          </p:cNvCxnSpPr>
          <p:nvPr/>
        </p:nvCxnSpPr>
        <p:spPr>
          <a:xfrm rot="5400000" flipH="1" flipV="1">
            <a:off x="4487429" y="4549433"/>
            <a:ext cx="1726" cy="2079525"/>
          </a:xfrm>
          <a:prstGeom prst="bentConnector3">
            <a:avLst>
              <a:gd name="adj1" fmla="val 78001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7EEE61F-8A30-433C-B102-826F3EB609CA}"/>
              </a:ext>
            </a:extLst>
          </p:cNvPr>
          <p:cNvCxnSpPr>
            <a:cxnSpLocks/>
          </p:cNvCxnSpPr>
          <p:nvPr/>
        </p:nvCxnSpPr>
        <p:spPr>
          <a:xfrm>
            <a:off x="3416940" y="4538441"/>
            <a:ext cx="0" cy="323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23CCBA6-88D6-4C96-A530-747A85BA9D35}"/>
              </a:ext>
            </a:extLst>
          </p:cNvPr>
          <p:cNvCxnSpPr>
            <a:cxnSpLocks/>
          </p:cNvCxnSpPr>
          <p:nvPr/>
        </p:nvCxnSpPr>
        <p:spPr>
          <a:xfrm>
            <a:off x="5562559" y="4538441"/>
            <a:ext cx="0" cy="323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24">
            <a:extLst>
              <a:ext uri="{FF2B5EF4-FFF2-40B4-BE49-F238E27FC236}">
                <a16:creationId xmlns:a16="http://schemas.microsoft.com/office/drawing/2014/main" id="{82097D21-D7FF-493F-8E89-8490497CE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954" y="4671132"/>
            <a:ext cx="1459210" cy="51260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HECTOR ENRIQUE RIVERA VALDES</a:t>
            </a:r>
          </a:p>
          <a:p>
            <a:r>
              <a:rPr lang="es-MX" sz="800" b="0" dirty="0">
                <a:latin typeface="Arial Narrow" pitchFamily="34" charset="0"/>
              </a:rPr>
              <a:t>UNIDAD DE ENLACE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4" name="AutoShape 26">
            <a:extLst>
              <a:ext uri="{FF2B5EF4-FFF2-40B4-BE49-F238E27FC236}">
                <a16:creationId xmlns:a16="http://schemas.microsoft.com/office/drawing/2014/main" id="{DCF9FBF3-5273-44F4-8022-33AA19DE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953" y="4671132"/>
            <a:ext cx="145921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JESUS SALAZAR MORALES</a:t>
            </a:r>
          </a:p>
          <a:p>
            <a:r>
              <a:rPr lang="es-MX" sz="800" b="0" dirty="0">
                <a:latin typeface="Arial Narrow" pitchFamily="34" charset="0"/>
              </a:rPr>
              <a:t>DEPARTAMENTO DE ATENCIÓN </a:t>
            </a:r>
          </a:p>
          <a:p>
            <a:r>
              <a:rPr lang="es-MX" sz="800" b="0" dirty="0">
                <a:latin typeface="Arial Narrow" pitchFamily="34" charset="0"/>
              </a:rPr>
              <a:t>Y MEDIACIÓN</a:t>
            </a:r>
          </a:p>
          <a:p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4179885" y="3039287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643313" y="2004230"/>
            <a:ext cx="1857381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r>
              <a:rPr lang="es-MX" sz="800" b="0" dirty="0">
                <a:latin typeface="Arial Narrow" pitchFamily="34" charset="0"/>
              </a:rPr>
              <a:t>MSS00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" name="AutoShape 21">
            <a:extLst>
              <a:ext uri="{FF2B5EF4-FFF2-40B4-BE49-F238E27FC236}">
                <a16:creationId xmlns:a16="http://schemas.microsoft.com/office/drawing/2014/main" id="{30E7C7ED-B06F-4C02-990D-962D89A3B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62" y="3300096"/>
            <a:ext cx="1892415" cy="6329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JEANNE MARGARET SNYDELAAR HARDWICKE</a:t>
            </a:r>
          </a:p>
          <a:p>
            <a:r>
              <a:rPr lang="es-ES" sz="800" b="0" dirty="0">
                <a:latin typeface="Arial Narrow" pitchFamily="34" charset="0"/>
              </a:rPr>
              <a:t>DIRECCION REGIONAL CENTRO</a:t>
            </a:r>
          </a:p>
          <a:p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4179885" y="3325607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643313" y="2290550"/>
            <a:ext cx="1857381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r>
              <a:rPr lang="es-MX" sz="800" b="0" dirty="0">
                <a:latin typeface="Arial Narrow" pitchFamily="34" charset="0"/>
              </a:rPr>
              <a:t>MSS00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8134" name="AutoShape 20"/>
          <p:cNvSpPr>
            <a:spLocks noChangeArrowheads="1"/>
          </p:cNvSpPr>
          <p:nvPr/>
        </p:nvSpPr>
        <p:spPr bwMode="auto">
          <a:xfrm>
            <a:off x="3643313" y="3362126"/>
            <a:ext cx="1857381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JUAN NASIP HARB  KARAM</a:t>
            </a:r>
          </a:p>
          <a:p>
            <a:r>
              <a:rPr lang="es-ES_tradnl" sz="800" b="0" dirty="0">
                <a:latin typeface="Arial Narrow" pitchFamily="34" charset="0"/>
              </a:rPr>
              <a:t>COORDINACION DE LA SECRETARIA  DE</a:t>
            </a:r>
          </a:p>
          <a:p>
            <a:r>
              <a:rPr lang="es-ES_tradnl" sz="800" b="0" dirty="0">
                <a:latin typeface="Arial Narrow" pitchFamily="34" charset="0"/>
              </a:rPr>
              <a:t>GOBIERNO PARA LA REGION CENTRO </a:t>
            </a:r>
          </a:p>
          <a:p>
            <a:r>
              <a:rPr lang="es-ES_tradnl" sz="800" b="0" dirty="0">
                <a:latin typeface="Arial Narrow" pitchFamily="34" charset="0"/>
              </a:rPr>
              <a:t>MM01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>
            <a:endCxn id="7" idx="0"/>
          </p:cNvCxnSpPr>
          <p:nvPr/>
        </p:nvCxnSpPr>
        <p:spPr>
          <a:xfrm>
            <a:off x="4573588" y="2575164"/>
            <a:ext cx="7114" cy="14350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643313" y="1932222"/>
            <a:ext cx="1857381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3624263" y="3074094"/>
            <a:ext cx="1910878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ELEAZAR VILLARREAL WILLARS</a:t>
            </a:r>
          </a:p>
          <a:p>
            <a:r>
              <a:rPr lang="es-ES_tradnl" sz="800" b="0" dirty="0">
                <a:latin typeface="Arial Narrow" pitchFamily="34" charset="0"/>
              </a:rPr>
              <a:t>DIRECCION REGIONAL CARBONIFERA</a:t>
            </a:r>
          </a:p>
          <a:p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3625263" y="4010198"/>
            <a:ext cx="1910878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MAURO MARTINEZ JUAREZ</a:t>
            </a:r>
          </a:p>
          <a:p>
            <a:r>
              <a:rPr lang="es-ES_tradnl" sz="800" b="0" dirty="0">
                <a:latin typeface="Arial Narrow" pitchFamily="34" charset="0"/>
              </a:rPr>
              <a:t>AUXILIAR ADMINISTRATIVO”A”</a:t>
            </a:r>
          </a:p>
          <a:p>
            <a:r>
              <a:rPr lang="es-ES_tradnl" sz="800" b="0" dirty="0">
                <a:latin typeface="Arial Narrow" pitchFamily="34" charset="0"/>
              </a:rPr>
              <a:t>TE01</a:t>
            </a:r>
            <a:endParaRPr lang="es-ES" sz="800" b="0" dirty="0">
              <a:latin typeface="Arial Narrow" pitchFamily="34" charset="0"/>
            </a:endParaRPr>
          </a:p>
          <a:p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3">
            <a:extLst>
              <a:ext uri="{FF2B5EF4-FFF2-40B4-BE49-F238E27FC236}">
                <a16:creationId xmlns:a16="http://schemas.microsoft.com/office/drawing/2014/main" id="{5841AD1D-7CF4-45BB-A496-14BDDCC16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3" y="4072290"/>
            <a:ext cx="1692852" cy="53138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CINTHIA LIZETH SUAREZ OLVERA</a:t>
            </a:r>
          </a:p>
          <a:p>
            <a:r>
              <a:rPr lang="es-MX" sz="800" b="0" dirty="0">
                <a:latin typeface="Arial Narrow" pitchFamily="34" charset="0"/>
              </a:rPr>
              <a:t>SECRETARIA “E”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3" name="AutoShape 3">
            <a:extLst>
              <a:ext uri="{FF2B5EF4-FFF2-40B4-BE49-F238E27FC236}">
                <a16:creationId xmlns:a16="http://schemas.microsoft.com/office/drawing/2014/main" id="{6A1FB851-8969-4785-BF03-0192481C0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2" y="5395260"/>
            <a:ext cx="1692852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JUAN ERNESTO HERRERA VASQUEZ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4" name="AutoShape 3">
            <a:extLst>
              <a:ext uri="{FF2B5EF4-FFF2-40B4-BE49-F238E27FC236}">
                <a16:creationId xmlns:a16="http://schemas.microsoft.com/office/drawing/2014/main" id="{B4D8415B-95A1-4FBB-BC7C-7E387F0A4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10" y="4070978"/>
            <a:ext cx="1703840" cy="5553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GABRIELA GUADALUPE NAVA PADILLA</a:t>
            </a:r>
          </a:p>
          <a:p>
            <a:r>
              <a:rPr lang="es-MX" sz="800" b="0" dirty="0">
                <a:latin typeface="Arial Narrow" pitchFamily="34" charset="0"/>
              </a:rPr>
              <a:t>COORDINADOR </a:t>
            </a:r>
            <a:r>
              <a:rPr lang="es-MX" sz="750" b="0" dirty="0">
                <a:latin typeface="Arial Narrow" pitchFamily="34" charset="0"/>
              </a:rPr>
              <a:t>DE JEFES</a:t>
            </a:r>
            <a:r>
              <a:rPr lang="es-MX" sz="800" b="0" dirty="0">
                <a:latin typeface="Arial Narrow" pitchFamily="34" charset="0"/>
              </a:rPr>
              <a:t> 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B887A344-531F-4ECD-913C-7E346D4105CF}"/>
              </a:ext>
            </a:extLst>
          </p:cNvPr>
          <p:cNvCxnSpPr>
            <a:stCxn id="24" idx="2"/>
            <a:endCxn id="33" idx="3"/>
          </p:cNvCxnSpPr>
          <p:nvPr/>
        </p:nvCxnSpPr>
        <p:spPr>
          <a:xfrm rot="5400000">
            <a:off x="849799" y="4750776"/>
            <a:ext cx="1780290" cy="6269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3AE901CA-202B-4244-A092-859B7D510898}"/>
              </a:ext>
            </a:extLst>
          </p:cNvPr>
          <p:cNvCxnSpPr>
            <a:stCxn id="25" idx="3"/>
          </p:cNvCxnSpPr>
          <p:nvPr/>
        </p:nvCxnSpPr>
        <p:spPr>
          <a:xfrm>
            <a:off x="1716645" y="4337980"/>
            <a:ext cx="335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B8B5277-A618-4B45-83C2-DAA7D204C86A}"/>
              </a:ext>
            </a:extLst>
          </p:cNvPr>
          <p:cNvCxnSpPr/>
          <p:nvPr/>
        </p:nvCxnSpPr>
        <p:spPr>
          <a:xfrm>
            <a:off x="1642031" y="5028875"/>
            <a:ext cx="335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utoShape 3">
            <a:extLst>
              <a:ext uri="{FF2B5EF4-FFF2-40B4-BE49-F238E27FC236}">
                <a16:creationId xmlns:a16="http://schemas.microsoft.com/office/drawing/2014/main" id="{31BD90EB-6022-47DD-93E8-14DF2CDF0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" y="4072290"/>
            <a:ext cx="1692852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MARIA CONCEPCION NUÑEZ SANCHEZ</a:t>
            </a:r>
          </a:p>
          <a:p>
            <a:r>
              <a:rPr lang="es-MX" sz="800" b="0" dirty="0">
                <a:latin typeface="Arial Narrow" pitchFamily="34" charset="0"/>
              </a:rPr>
              <a:t>SECRETARIA “E”</a:t>
            </a:r>
          </a:p>
          <a:p>
            <a:r>
              <a:rPr lang="es-MX" sz="800" b="0" dirty="0">
                <a:latin typeface="Arial Narrow" pitchFamily="34" charset="0"/>
              </a:rPr>
              <a:t>SO08-5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7A58B8CD-74D1-46C7-BEEB-07EEB8E0C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" y="4737992"/>
            <a:ext cx="1692852" cy="55450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RODRIGO MORENO BERNAL</a:t>
            </a:r>
          </a:p>
          <a:p>
            <a:r>
              <a:rPr lang="es-MX" sz="800" b="0" dirty="0">
                <a:latin typeface="Arial Narrow" pitchFamily="34" charset="0"/>
              </a:rPr>
              <a:t>ANALISTA ADMINISTRATIVO "C“</a:t>
            </a:r>
          </a:p>
          <a:p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8BB46D73-6EB6-4629-A444-E93E6514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3" y="4729173"/>
            <a:ext cx="1692852" cy="55450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IVANN ALEJANDRO HERRERA IBARRA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797183F-4255-466C-9CE2-EAD28B624692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2655995" y="5292499"/>
            <a:ext cx="0" cy="280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3">
            <a:extLst>
              <a:ext uri="{FF2B5EF4-FFF2-40B4-BE49-F238E27FC236}">
                <a16:creationId xmlns:a16="http://schemas.microsoft.com/office/drawing/2014/main" id="{76595353-D465-4363-9A8D-C76215B27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" y="5395260"/>
            <a:ext cx="1692852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RAUL DANIEL NEIRA HERNANDEZ</a:t>
            </a:r>
          </a:p>
          <a:p>
            <a:r>
              <a:rPr lang="es-MX" sz="800" b="0" dirty="0">
                <a:latin typeface="Arial Narrow" pitchFamily="34" charset="0"/>
              </a:rPr>
              <a:t>COORDINADOR </a:t>
            </a:r>
            <a:r>
              <a:rPr lang="es-MX" sz="750" b="0" dirty="0">
                <a:latin typeface="Arial Narrow" pitchFamily="34" charset="0"/>
              </a:rPr>
              <a:t>DE JEFES </a:t>
            </a:r>
            <a:r>
              <a:rPr lang="es-MX" sz="800" b="0" dirty="0">
                <a:latin typeface="Arial Narrow" pitchFamily="34" charset="0"/>
              </a:rPr>
              <a:t>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ECC0153A-F6E1-4D92-BF44-6B151F4A8743}"/>
              </a:ext>
            </a:extLst>
          </p:cNvPr>
          <p:cNvCxnSpPr>
            <a:cxnSpLocks/>
            <a:stCxn id="42" idx="1"/>
            <a:endCxn id="44" idx="0"/>
          </p:cNvCxnSpPr>
          <p:nvPr/>
        </p:nvCxnSpPr>
        <p:spPr>
          <a:xfrm rot="10800000" flipH="1">
            <a:off x="3645420" y="4070978"/>
            <a:ext cx="4627609" cy="2200356"/>
          </a:xfrm>
          <a:prstGeom prst="bentConnector4">
            <a:avLst>
              <a:gd name="adj1" fmla="val -1034"/>
              <a:gd name="adj2" fmla="val 1045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5F199F7E-CA99-40DF-9D3F-37EAF5BC8FE6}"/>
              </a:ext>
            </a:extLst>
          </p:cNvPr>
          <p:cNvCxnSpPr>
            <a:cxnSpLocks/>
          </p:cNvCxnSpPr>
          <p:nvPr/>
        </p:nvCxnSpPr>
        <p:spPr>
          <a:xfrm>
            <a:off x="6390315" y="3865319"/>
            <a:ext cx="0" cy="286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AutoShape 3">
            <a:extLst>
              <a:ext uri="{FF2B5EF4-FFF2-40B4-BE49-F238E27FC236}">
                <a16:creationId xmlns:a16="http://schemas.microsoft.com/office/drawing/2014/main" id="{8699D760-1DAA-4379-A564-20DB28D8A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315" y="4066027"/>
            <a:ext cx="1808956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750" b="0" dirty="0">
                <a:latin typeface="Arial Narrow" pitchFamily="34" charset="0"/>
              </a:rPr>
              <a:t>BRENDA ALEJANDRINA BARRERA GONZALEZ</a:t>
            </a:r>
          </a:p>
          <a:p>
            <a:r>
              <a:rPr lang="es-MX" sz="800" b="0" dirty="0">
                <a:latin typeface="Arial Narrow" pitchFamily="34" charset="0"/>
              </a:rPr>
              <a:t>COORDINADOR DE JEFES 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34" name="Conector recto 48133">
            <a:extLst>
              <a:ext uri="{FF2B5EF4-FFF2-40B4-BE49-F238E27FC236}">
                <a16:creationId xmlns:a16="http://schemas.microsoft.com/office/drawing/2014/main" id="{79B158D4-EF0F-42F5-A92B-68ACD61866A6}"/>
              </a:ext>
            </a:extLst>
          </p:cNvPr>
          <p:cNvCxnSpPr>
            <a:cxnSpLocks/>
          </p:cNvCxnSpPr>
          <p:nvPr/>
        </p:nvCxnSpPr>
        <p:spPr>
          <a:xfrm flipV="1">
            <a:off x="3597796" y="4448093"/>
            <a:ext cx="243107" cy="4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38" name="Conector recto 48137">
            <a:extLst>
              <a:ext uri="{FF2B5EF4-FFF2-40B4-BE49-F238E27FC236}">
                <a16:creationId xmlns:a16="http://schemas.microsoft.com/office/drawing/2014/main" id="{5755BCEB-B14A-47BA-941C-6EE470EA1949}"/>
              </a:ext>
            </a:extLst>
          </p:cNvPr>
          <p:cNvCxnSpPr/>
          <p:nvPr/>
        </p:nvCxnSpPr>
        <p:spPr>
          <a:xfrm>
            <a:off x="4551601" y="4643611"/>
            <a:ext cx="0" cy="200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utoShape 3">
            <a:extLst>
              <a:ext uri="{FF2B5EF4-FFF2-40B4-BE49-F238E27FC236}">
                <a16:creationId xmlns:a16="http://schemas.microsoft.com/office/drawing/2014/main" id="{F18DC367-A9E7-4EA4-90FB-B808686B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21" y="4077072"/>
            <a:ext cx="1790300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LUCIA ALEJANDRA  FIERRO PEREZ</a:t>
            </a:r>
          </a:p>
          <a:p>
            <a:r>
              <a:rPr lang="es-MX" sz="800" b="0" dirty="0">
                <a:latin typeface="Arial Narrow" pitchFamily="34" charset="0"/>
              </a:rPr>
              <a:t>SUBDIRECCION DE JUICIOS LABORALES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42" name="Conector: angular 48141">
            <a:extLst>
              <a:ext uri="{FF2B5EF4-FFF2-40B4-BE49-F238E27FC236}">
                <a16:creationId xmlns:a16="http://schemas.microsoft.com/office/drawing/2014/main" id="{DBE09DCA-5692-4346-A1E4-8A75A71C23D9}"/>
              </a:ext>
            </a:extLst>
          </p:cNvPr>
          <p:cNvCxnSpPr>
            <a:cxnSpLocks/>
            <a:stCxn id="40" idx="2"/>
            <a:endCxn id="50" idx="1"/>
          </p:cNvCxnSpPr>
          <p:nvPr/>
        </p:nvCxnSpPr>
        <p:spPr>
          <a:xfrm rot="5400000">
            <a:off x="5458197" y="4710888"/>
            <a:ext cx="1026174" cy="857019"/>
          </a:xfrm>
          <a:prstGeom prst="bentConnector4">
            <a:avLst>
              <a:gd name="adj1" fmla="val 8417"/>
              <a:gd name="adj2" fmla="val 10806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46" name="Conector recto 48145">
            <a:extLst>
              <a:ext uri="{FF2B5EF4-FFF2-40B4-BE49-F238E27FC236}">
                <a16:creationId xmlns:a16="http://schemas.microsoft.com/office/drawing/2014/main" id="{D2C025F4-5B79-495F-9FB0-2D5C0DD47BC4}"/>
              </a:ext>
            </a:extLst>
          </p:cNvPr>
          <p:cNvCxnSpPr/>
          <p:nvPr/>
        </p:nvCxnSpPr>
        <p:spPr>
          <a:xfrm>
            <a:off x="7389837" y="5617815"/>
            <a:ext cx="3084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9A59C40D-AD1B-430C-B536-E170F2EADCD5}"/>
              </a:ext>
            </a:extLst>
          </p:cNvPr>
          <p:cNvCxnSpPr/>
          <p:nvPr/>
        </p:nvCxnSpPr>
        <p:spPr>
          <a:xfrm>
            <a:off x="7389021" y="4979268"/>
            <a:ext cx="3084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91F187AE-6FCA-4AB8-A6C7-5EB7CA1426E8}"/>
              </a:ext>
            </a:extLst>
          </p:cNvPr>
          <p:cNvCxnSpPr/>
          <p:nvPr/>
        </p:nvCxnSpPr>
        <p:spPr>
          <a:xfrm>
            <a:off x="5479529" y="5020692"/>
            <a:ext cx="3084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48" name="Conector: angular 48147">
            <a:extLst>
              <a:ext uri="{FF2B5EF4-FFF2-40B4-BE49-F238E27FC236}">
                <a16:creationId xmlns:a16="http://schemas.microsoft.com/office/drawing/2014/main" id="{85F4D794-0282-48FC-98F9-E9632C3C73EE}"/>
              </a:ext>
            </a:extLst>
          </p:cNvPr>
          <p:cNvCxnSpPr>
            <a:stCxn id="44" idx="2"/>
          </p:cNvCxnSpPr>
          <p:nvPr/>
        </p:nvCxnSpPr>
        <p:spPr>
          <a:xfrm rot="5400000">
            <a:off x="7055738" y="4995292"/>
            <a:ext cx="1586275" cy="848310"/>
          </a:xfrm>
          <a:prstGeom prst="bentConnector4">
            <a:avLst>
              <a:gd name="adj1" fmla="val 2781"/>
              <a:gd name="adj2" fmla="val 10449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3">
            <a:extLst>
              <a:ext uri="{FF2B5EF4-FFF2-40B4-BE49-F238E27FC236}">
                <a16:creationId xmlns:a16="http://schemas.microsoft.com/office/drawing/2014/main" id="{236CA9E4-8BC5-405A-A51A-83E54B5B3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10" y="4719699"/>
            <a:ext cx="1703840" cy="5553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750" b="0" dirty="0">
                <a:latin typeface="Arial Narrow" pitchFamily="34" charset="0"/>
              </a:rPr>
              <a:t>GUADALUPE HARLEMNCIU MIRELES VALDES</a:t>
            </a:r>
          </a:p>
          <a:p>
            <a:r>
              <a:rPr lang="es-MX" sz="800" b="0" dirty="0">
                <a:latin typeface="Arial Narrow" pitchFamily="34" charset="0"/>
              </a:rPr>
              <a:t>COORDINADOR </a:t>
            </a:r>
            <a:r>
              <a:rPr lang="es-MX" sz="750" b="0" dirty="0">
                <a:latin typeface="Arial Narrow" pitchFamily="34" charset="0"/>
              </a:rPr>
              <a:t>DE JEFES </a:t>
            </a:r>
            <a:r>
              <a:rPr lang="es-MX" sz="800" b="0" dirty="0">
                <a:latin typeface="Arial Narrow" pitchFamily="34" charset="0"/>
              </a:rPr>
              <a:t>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56" name="Conector recto 48155">
            <a:extLst>
              <a:ext uri="{FF2B5EF4-FFF2-40B4-BE49-F238E27FC236}">
                <a16:creationId xmlns:a16="http://schemas.microsoft.com/office/drawing/2014/main" id="{1E7FF119-C752-4679-ABDA-C59D4F055AB6}"/>
              </a:ext>
            </a:extLst>
          </p:cNvPr>
          <p:cNvCxnSpPr/>
          <p:nvPr/>
        </p:nvCxnSpPr>
        <p:spPr>
          <a:xfrm>
            <a:off x="4427984" y="980728"/>
            <a:ext cx="0" cy="2586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3">
            <a:extLst>
              <a:ext uri="{FF2B5EF4-FFF2-40B4-BE49-F238E27FC236}">
                <a16:creationId xmlns:a16="http://schemas.microsoft.com/office/drawing/2014/main" id="{B433595B-A123-42C7-9D91-85666CADD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1262387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CARLOS ALBERTO ESTRADA FLORES</a:t>
            </a:r>
          </a:p>
          <a:p>
            <a:r>
              <a:rPr lang="es-MX" sz="800" b="0" dirty="0">
                <a:latin typeface="Arial Narrow" pitchFamily="34" charset="0"/>
              </a:rPr>
              <a:t>CONSEJERIA JURIDICA</a:t>
            </a:r>
          </a:p>
          <a:p>
            <a:r>
              <a:rPr lang="es-MX" sz="800" b="0" dirty="0">
                <a:latin typeface="Arial Narrow" pitchFamily="34" charset="0"/>
              </a:rPr>
              <a:t>MST01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491880" y="384912"/>
            <a:ext cx="1857381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F6D0573C-E054-4C62-9890-1CF80D2698F8}"/>
              </a:ext>
            </a:extLst>
          </p:cNvPr>
          <p:cNvCxnSpPr/>
          <p:nvPr/>
        </p:nvCxnSpPr>
        <p:spPr>
          <a:xfrm>
            <a:off x="4420570" y="2457500"/>
            <a:ext cx="15507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">
            <a:extLst>
              <a:ext uri="{FF2B5EF4-FFF2-40B4-BE49-F238E27FC236}">
                <a16:creationId xmlns:a16="http://schemas.microsoft.com/office/drawing/2014/main" id="{BC4680B6-011F-4B96-BB73-4A923F0CB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2132856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KARINA CERDA REYNA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20D31BC-70DF-40F3-B7A0-A5807DF22007}"/>
              </a:ext>
            </a:extLst>
          </p:cNvPr>
          <p:cNvCxnSpPr/>
          <p:nvPr/>
        </p:nvCxnSpPr>
        <p:spPr>
          <a:xfrm>
            <a:off x="2675045" y="3573016"/>
            <a:ext cx="28553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3">
            <a:extLst>
              <a:ext uri="{FF2B5EF4-FFF2-40B4-BE49-F238E27FC236}">
                <a16:creationId xmlns:a16="http://schemas.microsoft.com/office/drawing/2014/main" id="{AA76A7AE-3E02-4198-A144-6FD68D6D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68" y="3242692"/>
            <a:ext cx="1894450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MARCO ANTONIO SANCHEZ BRIONES</a:t>
            </a:r>
          </a:p>
          <a:p>
            <a:r>
              <a:rPr lang="es-MX" sz="800" b="0" dirty="0">
                <a:latin typeface="Arial Narrow" pitchFamily="34" charset="0"/>
              </a:rPr>
              <a:t>SUBDIRECCION TECNICA CONSULTIVA </a:t>
            </a:r>
          </a:p>
          <a:p>
            <a:r>
              <a:rPr lang="es-MX" sz="800" b="0" dirty="0">
                <a:latin typeface="Arial Narrow" pitchFamily="34" charset="0"/>
              </a:rPr>
              <a:t>Y DE TRAMITES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6" name="AutoShape 3">
            <a:extLst>
              <a:ext uri="{FF2B5EF4-FFF2-40B4-BE49-F238E27FC236}">
                <a16:creationId xmlns:a16="http://schemas.microsoft.com/office/drawing/2014/main" id="{F1FF1251-97B2-4F5D-BAB2-EB9DE4A18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784" y="3252217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JOSE GUADALUPE PEREZ TORRES</a:t>
            </a:r>
          </a:p>
          <a:p>
            <a:r>
              <a:rPr lang="es-MX" sz="800" b="0" dirty="0">
                <a:latin typeface="Arial Narrow" pitchFamily="34" charset="0"/>
              </a:rPr>
              <a:t>DIRECCION DE ASUNTOS CONSTITUCIONALES</a:t>
            </a:r>
          </a:p>
          <a:p>
            <a:r>
              <a:rPr lang="es-MX" sz="800" b="0" dirty="0">
                <a:latin typeface="Arial Narrow" pitchFamily="34" charset="0"/>
              </a:rPr>
              <a:t>MMS04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AutoShape 3">
            <a:extLst>
              <a:ext uri="{FF2B5EF4-FFF2-40B4-BE49-F238E27FC236}">
                <a16:creationId xmlns:a16="http://schemas.microsoft.com/office/drawing/2014/main" id="{4958AD87-12DF-4709-8E97-B2FB3C436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829" y="4749996"/>
            <a:ext cx="1757278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JORGE ARIEL GARZA AGUIRRE</a:t>
            </a:r>
          </a:p>
          <a:p>
            <a:r>
              <a:rPr lang="es-MX" sz="800" b="0" dirty="0">
                <a:latin typeface="Arial Narrow" pitchFamily="34" charset="0"/>
              </a:rPr>
              <a:t>ANALISTA JURIDICO “A”</a:t>
            </a:r>
          </a:p>
          <a:p>
            <a:r>
              <a:rPr lang="es-MX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0" name="AutoShape 3">
            <a:extLst>
              <a:ext uri="{FF2B5EF4-FFF2-40B4-BE49-F238E27FC236}">
                <a16:creationId xmlns:a16="http://schemas.microsoft.com/office/drawing/2014/main" id="{30693DA0-4F53-4F47-96EA-E0D1C8F89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774" y="5373216"/>
            <a:ext cx="1786804" cy="55853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MARIA GUADALUPE GALLEGOS RIVERA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3" name="AutoShape 3">
            <a:extLst>
              <a:ext uri="{FF2B5EF4-FFF2-40B4-BE49-F238E27FC236}">
                <a16:creationId xmlns:a16="http://schemas.microsoft.com/office/drawing/2014/main" id="{6724BB00-E8A8-47EC-8AA8-06AED60D0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589" y="5907297"/>
            <a:ext cx="1706880" cy="5553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MONICA CECILIA RODRIGUEZ VASQUEZ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5" name="AutoShape 3">
            <a:extLst>
              <a:ext uri="{FF2B5EF4-FFF2-40B4-BE49-F238E27FC236}">
                <a16:creationId xmlns:a16="http://schemas.microsoft.com/office/drawing/2014/main" id="{D171FD37-D864-4FBF-AAAE-96976C3D7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20" y="5339308"/>
            <a:ext cx="1700974" cy="51957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GREGORIO JAVIER MENDOZA CALZADA</a:t>
            </a:r>
          </a:p>
          <a:p>
            <a:r>
              <a:rPr lang="es-MX" sz="800" b="0" dirty="0">
                <a:latin typeface="Arial Narrow" pitchFamily="34" charset="0"/>
              </a:rPr>
              <a:t>ANALISTA JURIDICO “A”</a:t>
            </a:r>
          </a:p>
          <a:p>
            <a:r>
              <a:rPr lang="es-MX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9" name="AutoShape 3">
            <a:extLst>
              <a:ext uri="{FF2B5EF4-FFF2-40B4-BE49-F238E27FC236}">
                <a16:creationId xmlns:a16="http://schemas.microsoft.com/office/drawing/2014/main" id="{7DAE6A9C-C352-436F-8BCA-CC711E00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21" y="4774396"/>
            <a:ext cx="1790300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COCHISSE FREYSSINIER Y DAVILA</a:t>
            </a:r>
          </a:p>
          <a:p>
            <a:r>
              <a:rPr lang="es-MX" sz="800" b="0" dirty="0">
                <a:latin typeface="Arial Narrow" pitchFamily="34" charset="0"/>
              </a:rPr>
              <a:t>JEFE DE OFICINA "A“</a:t>
            </a:r>
          </a:p>
          <a:p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6641C679-F0FE-4B1E-B1D6-BC2B7ECC1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21" y="5994324"/>
            <a:ext cx="1797844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FERNANDO ARIZMENDI AREVALO </a:t>
            </a:r>
          </a:p>
          <a:p>
            <a:r>
              <a:rPr lang="es-MX" sz="800" b="0" dirty="0">
                <a:latin typeface="Arial Narrow" pitchFamily="34" charset="0"/>
              </a:rPr>
              <a:t>JEFE DE OFICINA "A“</a:t>
            </a:r>
          </a:p>
          <a:p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95BD25F4-2AB3-4151-85CC-FBB4641CCEE0}"/>
              </a:ext>
            </a:extLst>
          </p:cNvPr>
          <p:cNvCxnSpPr>
            <a:cxnSpLocks/>
          </p:cNvCxnSpPr>
          <p:nvPr/>
        </p:nvCxnSpPr>
        <p:spPr>
          <a:xfrm flipV="1">
            <a:off x="3595787" y="5656877"/>
            <a:ext cx="243107" cy="4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3">
            <a:extLst>
              <a:ext uri="{FF2B5EF4-FFF2-40B4-BE49-F238E27FC236}">
                <a16:creationId xmlns:a16="http://schemas.microsoft.com/office/drawing/2014/main" id="{88CAB07C-A302-4BB8-B8ED-A6E93417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877" y="5384626"/>
            <a:ext cx="1797844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JAVIER GARCIA QUINTANA</a:t>
            </a:r>
          </a:p>
          <a:p>
            <a:r>
              <a:rPr lang="es-MX" sz="800" b="0" dirty="0">
                <a:latin typeface="Arial Narrow" pitchFamily="34" charset="0"/>
              </a:rPr>
              <a:t>JEFE DEL DEPARTAMENTO DE SISTEMAS</a:t>
            </a:r>
          </a:p>
          <a:p>
            <a:r>
              <a:rPr lang="es-MX" sz="800" b="0" dirty="0">
                <a:latin typeface="Arial Narrow" pitchFamily="34" charset="0"/>
              </a:rPr>
              <a:t>MM08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60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>
            <a:extLst>
              <a:ext uri="{FF2B5EF4-FFF2-40B4-BE49-F238E27FC236}">
                <a16:creationId xmlns:a16="http://schemas.microsoft.com/office/drawing/2014/main" id="{60D60806-A44C-4FCE-878E-6B4E99E14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1708051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ARIEL ALEJANDRO CARDENAS LOPEZ</a:t>
            </a:r>
          </a:p>
          <a:p>
            <a:r>
              <a:rPr lang="es-MX" sz="800" b="0" dirty="0">
                <a:latin typeface="Arial Narrow" pitchFamily="34" charset="0"/>
              </a:rPr>
              <a:t>DIRECCION DE PROYECTOS NORMATIVOS</a:t>
            </a:r>
          </a:p>
          <a:p>
            <a:r>
              <a:rPr lang="es-MX" sz="800" b="0" dirty="0">
                <a:latin typeface="Arial Narrow" pitchFamily="34" charset="0"/>
              </a:rPr>
              <a:t>MMS04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0" name="AutoShape 3">
            <a:extLst>
              <a:ext uri="{FF2B5EF4-FFF2-40B4-BE49-F238E27FC236}">
                <a16:creationId xmlns:a16="http://schemas.microsoft.com/office/drawing/2014/main" id="{12AF3615-004D-412F-A897-BE9E4585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40" y="1702024"/>
            <a:ext cx="1810480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JUAN ANTONIO VELAZQUEZ PEREZ</a:t>
            </a:r>
          </a:p>
          <a:p>
            <a:r>
              <a:rPr lang="es-MX" sz="800" b="0" dirty="0">
                <a:latin typeface="Arial Narrow" pitchFamily="34" charset="0"/>
              </a:rPr>
              <a:t>COORDINACION DE ARCHIVO Y </a:t>
            </a:r>
          </a:p>
          <a:p>
            <a:r>
              <a:rPr lang="es-MX" sz="800" b="0" dirty="0">
                <a:latin typeface="Arial Narrow" pitchFamily="34" charset="0"/>
              </a:rPr>
              <a:t>DOCUMENTACION</a:t>
            </a:r>
          </a:p>
          <a:p>
            <a:r>
              <a:rPr lang="es-MX" sz="800" b="0" dirty="0">
                <a:latin typeface="Arial Narrow" pitchFamily="34" charset="0"/>
              </a:rPr>
              <a:t>MM01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71BB22BD-E408-4C37-AFE6-A8D152744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40" y="3916806"/>
            <a:ext cx="1810480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ALMA DELIA ALDAPE RODRIGUEZ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F54703EB-8EDC-40F6-852D-59A4BCB78AA8}"/>
              </a:ext>
            </a:extLst>
          </p:cNvPr>
          <p:cNvCxnSpPr>
            <a:stCxn id="22" idx="0"/>
            <a:endCxn id="40" idx="0"/>
          </p:cNvCxnSpPr>
          <p:nvPr/>
        </p:nvCxnSpPr>
        <p:spPr>
          <a:xfrm rot="5400000" flipH="1" flipV="1">
            <a:off x="4597751" y="-1603377"/>
            <a:ext cx="6027" cy="6616831"/>
          </a:xfrm>
          <a:prstGeom prst="bentConnector3">
            <a:avLst>
              <a:gd name="adj1" fmla="val 389293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5687371-D16B-4BE7-838A-13A0C3B14872}"/>
              </a:ext>
            </a:extLst>
          </p:cNvPr>
          <p:cNvCxnSpPr/>
          <p:nvPr/>
        </p:nvCxnSpPr>
        <p:spPr>
          <a:xfrm>
            <a:off x="4514850" y="549896"/>
            <a:ext cx="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3">
            <a:extLst>
              <a:ext uri="{FF2B5EF4-FFF2-40B4-BE49-F238E27FC236}">
                <a16:creationId xmlns:a16="http://schemas.microsoft.com/office/drawing/2014/main" id="{804ED128-B743-4D07-8543-FBBA8197C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332656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CARLOS ALBERTO ESTRADA FLORES</a:t>
            </a:r>
          </a:p>
          <a:p>
            <a:r>
              <a:rPr lang="es-MX" sz="800" b="0" dirty="0">
                <a:latin typeface="Arial Narrow" pitchFamily="34" charset="0"/>
              </a:rPr>
              <a:t>CONSEJERIA JURIDICA</a:t>
            </a:r>
          </a:p>
          <a:p>
            <a:r>
              <a:rPr lang="es-MX" sz="800" b="0" dirty="0">
                <a:latin typeface="Arial Narrow" pitchFamily="34" charset="0"/>
              </a:rPr>
              <a:t>MST01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5D15065A-8BA9-4858-B8A1-14EE9C6DB770}"/>
              </a:ext>
            </a:extLst>
          </p:cNvPr>
          <p:cNvCxnSpPr>
            <a:cxnSpLocks/>
            <a:stCxn id="22" idx="2"/>
            <a:endCxn id="34" idx="1"/>
          </p:cNvCxnSpPr>
          <p:nvPr/>
        </p:nvCxnSpPr>
        <p:spPr>
          <a:xfrm rot="5400000">
            <a:off x="-853341" y="3545229"/>
            <a:ext cx="3387994" cy="903387"/>
          </a:xfrm>
          <a:prstGeom prst="bentConnector4">
            <a:avLst>
              <a:gd name="adj1" fmla="val 5969"/>
              <a:gd name="adj2" fmla="val 11159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8A0F3AE-AEB1-4257-840C-009E4139B59E}"/>
              </a:ext>
            </a:extLst>
          </p:cNvPr>
          <p:cNvCxnSpPr>
            <a:cxnSpLocks/>
          </p:cNvCxnSpPr>
          <p:nvPr/>
        </p:nvCxnSpPr>
        <p:spPr>
          <a:xfrm>
            <a:off x="283865" y="285415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21E43BE7-CE1D-458F-AD1E-FD65735B412E}"/>
              </a:ext>
            </a:extLst>
          </p:cNvPr>
          <p:cNvCxnSpPr>
            <a:cxnSpLocks/>
          </p:cNvCxnSpPr>
          <p:nvPr/>
        </p:nvCxnSpPr>
        <p:spPr>
          <a:xfrm>
            <a:off x="289620" y="4307789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3">
            <a:extLst>
              <a:ext uri="{FF2B5EF4-FFF2-40B4-BE49-F238E27FC236}">
                <a16:creationId xmlns:a16="http://schemas.microsoft.com/office/drawing/2014/main" id="{C55590D4-FF42-490B-A1B7-5185EEB31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4006280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MARYCARMEN RODRIGUEZ GUTIERREZ</a:t>
            </a:r>
          </a:p>
          <a:p>
            <a:r>
              <a:rPr lang="es-MX" sz="800" b="0" dirty="0">
                <a:latin typeface="Arial Narrow" pitchFamily="34" charset="0"/>
              </a:rPr>
              <a:t>SUBDIRECCION LEGISLATIVA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BF7BDDE-3085-4D79-82BD-E87530EB5A6E}"/>
              </a:ext>
            </a:extLst>
          </p:cNvPr>
          <p:cNvCxnSpPr>
            <a:cxnSpLocks/>
          </p:cNvCxnSpPr>
          <p:nvPr/>
        </p:nvCxnSpPr>
        <p:spPr>
          <a:xfrm>
            <a:off x="4283968" y="2926160"/>
            <a:ext cx="8056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3">
            <a:extLst>
              <a:ext uri="{FF2B5EF4-FFF2-40B4-BE49-F238E27FC236}">
                <a16:creationId xmlns:a16="http://schemas.microsoft.com/office/drawing/2014/main" id="{80977AAD-2C3A-4598-BAD1-A2AC76BF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78" y="2613046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LUCILA MARTHA RANGEL ZERTUCHE</a:t>
            </a:r>
          </a:p>
          <a:p>
            <a:r>
              <a:rPr lang="es-MX" sz="800" b="0" dirty="0">
                <a:latin typeface="Arial Narrow" pitchFamily="34" charset="0"/>
              </a:rPr>
              <a:t>DIRECCION DE PROCEDIMIENTOS</a:t>
            </a:r>
          </a:p>
          <a:p>
            <a:r>
              <a:rPr lang="es-MX" sz="800" b="0" dirty="0">
                <a:latin typeface="Arial Narrow" pitchFamily="34" charset="0"/>
              </a:rPr>
              <a:t> ADMINISTRATIVOS</a:t>
            </a:r>
          </a:p>
          <a:p>
            <a:r>
              <a:rPr lang="es-MX" sz="800" b="0" dirty="0">
                <a:latin typeface="Arial Narrow" pitchFamily="34" charset="0"/>
              </a:rPr>
              <a:t>MM02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8" name="AutoShape 3">
            <a:extLst>
              <a:ext uri="{FF2B5EF4-FFF2-40B4-BE49-F238E27FC236}">
                <a16:creationId xmlns:a16="http://schemas.microsoft.com/office/drawing/2014/main" id="{1E8C3288-B7A9-4DD4-9078-98DB6703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833" y="4073487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JOEL EDUARDO SALAZAR GAONA</a:t>
            </a:r>
          </a:p>
          <a:p>
            <a:r>
              <a:rPr lang="es-MX" sz="800" b="0" dirty="0">
                <a:latin typeface="Arial Narrow" pitchFamily="34" charset="0"/>
              </a:rPr>
              <a:t>RESPONSABLE DE PROGRAMAS</a:t>
            </a:r>
          </a:p>
          <a:p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8A42246D-85EE-4DE2-BBBE-0A5FE8011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5" y="2613048"/>
            <a:ext cx="1806774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HECTOR RAYMUNDO VALDES FLORES</a:t>
            </a:r>
          </a:p>
          <a:p>
            <a:r>
              <a:rPr lang="es-MX" sz="800" b="0" dirty="0">
                <a:latin typeface="Arial Narrow" pitchFamily="34" charset="0"/>
              </a:rPr>
              <a:t>DIRECCION DE ENLACE ENTRE </a:t>
            </a:r>
          </a:p>
          <a:p>
            <a:r>
              <a:rPr lang="es-MX" sz="800" b="0" dirty="0">
                <a:latin typeface="Arial Narrow" pitchFamily="34" charset="0"/>
              </a:rPr>
              <a:t>DEPENDENCIAS</a:t>
            </a:r>
          </a:p>
          <a:p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31" name="Conector: angular 48130">
            <a:extLst>
              <a:ext uri="{FF2B5EF4-FFF2-40B4-BE49-F238E27FC236}">
                <a16:creationId xmlns:a16="http://schemas.microsoft.com/office/drawing/2014/main" id="{49AD9A46-DD29-41D4-BB9C-D095BAA0474D}"/>
              </a:ext>
            </a:extLst>
          </p:cNvPr>
          <p:cNvCxnSpPr>
            <a:cxnSpLocks/>
            <a:stCxn id="33" idx="2"/>
            <a:endCxn id="46" idx="1"/>
          </p:cNvCxnSpPr>
          <p:nvPr/>
        </p:nvCxnSpPr>
        <p:spPr>
          <a:xfrm rot="5400000">
            <a:off x="2080229" y="3646285"/>
            <a:ext cx="1769902" cy="865154"/>
          </a:xfrm>
          <a:prstGeom prst="bentConnector4">
            <a:avLst>
              <a:gd name="adj1" fmla="val 4549"/>
              <a:gd name="adj2" fmla="val 10798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40" name="Conector recto 48139">
            <a:extLst>
              <a:ext uri="{FF2B5EF4-FFF2-40B4-BE49-F238E27FC236}">
                <a16:creationId xmlns:a16="http://schemas.microsoft.com/office/drawing/2014/main" id="{CB16A256-D630-4986-8999-C532006B5485}"/>
              </a:ext>
            </a:extLst>
          </p:cNvPr>
          <p:cNvCxnSpPr/>
          <p:nvPr/>
        </p:nvCxnSpPr>
        <p:spPr>
          <a:xfrm>
            <a:off x="2467588" y="3608543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AutoShape 3">
            <a:extLst>
              <a:ext uri="{FF2B5EF4-FFF2-40B4-BE49-F238E27FC236}">
                <a16:creationId xmlns:a16="http://schemas.microsoft.com/office/drawing/2014/main" id="{8D1ADE6A-E347-48B0-9F3C-C4B32675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78" y="3334356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GENARO BANDA LUNA</a:t>
            </a:r>
          </a:p>
          <a:p>
            <a:r>
              <a:rPr lang="es-MX" sz="800" b="0" dirty="0">
                <a:latin typeface="Arial Narrow" pitchFamily="34" charset="0"/>
              </a:rPr>
              <a:t>SUBDIRECCION DE ASUNTOS </a:t>
            </a:r>
          </a:p>
          <a:p>
            <a:r>
              <a:rPr lang="es-MX" sz="800" b="0" dirty="0">
                <a:latin typeface="Arial Narrow" pitchFamily="34" charset="0"/>
              </a:rPr>
              <a:t>CONTENCIOSOS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42" name="Conector: angular 48141">
            <a:extLst>
              <a:ext uri="{FF2B5EF4-FFF2-40B4-BE49-F238E27FC236}">
                <a16:creationId xmlns:a16="http://schemas.microsoft.com/office/drawing/2014/main" id="{64650287-6F73-4D6C-A711-9C909E20D8E7}"/>
              </a:ext>
            </a:extLst>
          </p:cNvPr>
          <p:cNvCxnSpPr>
            <a:stCxn id="40" idx="2"/>
            <a:endCxn id="42" idx="1"/>
          </p:cNvCxnSpPr>
          <p:nvPr/>
        </p:nvCxnSpPr>
        <p:spPr>
          <a:xfrm rot="5400000">
            <a:off x="6497552" y="2801942"/>
            <a:ext cx="1918017" cy="905240"/>
          </a:xfrm>
          <a:prstGeom prst="bentConnector4">
            <a:avLst>
              <a:gd name="adj1" fmla="val 17434"/>
              <a:gd name="adj2" fmla="val 1084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905DAE2A-C6ED-40CA-9544-B1FF895622E1}"/>
              </a:ext>
            </a:extLst>
          </p:cNvPr>
          <p:cNvCxnSpPr/>
          <p:nvPr/>
        </p:nvCxnSpPr>
        <p:spPr>
          <a:xfrm>
            <a:off x="6931874" y="344902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3">
            <a:extLst>
              <a:ext uri="{FF2B5EF4-FFF2-40B4-BE49-F238E27FC236}">
                <a16:creationId xmlns:a16="http://schemas.microsoft.com/office/drawing/2014/main" id="{01EBDEE0-78D6-4D43-A481-2EF791D6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40" y="3130988"/>
            <a:ext cx="1810480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MARCO ANTONIO CARDENAS CORONADO</a:t>
            </a:r>
          </a:p>
          <a:p>
            <a:r>
              <a:rPr lang="es-MX" sz="800" b="0" dirty="0">
                <a:latin typeface="Arial Narrow" pitchFamily="34" charset="0"/>
              </a:rPr>
              <a:t>TECNICO ADMINISTRATIVO “A”</a:t>
            </a:r>
          </a:p>
          <a:p>
            <a:r>
              <a:rPr lang="es-MX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E8C06116-B5A5-45D4-8949-E670C240DD9A}"/>
              </a:ext>
            </a:extLst>
          </p:cNvPr>
          <p:cNvCxnSpPr>
            <a:cxnSpLocks/>
          </p:cNvCxnSpPr>
          <p:nvPr/>
        </p:nvCxnSpPr>
        <p:spPr>
          <a:xfrm>
            <a:off x="297401" y="358693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AutoShape 3">
            <a:extLst>
              <a:ext uri="{FF2B5EF4-FFF2-40B4-BE49-F238E27FC236}">
                <a16:creationId xmlns:a16="http://schemas.microsoft.com/office/drawing/2014/main" id="{D15BB54A-0747-4840-95EE-F47095B7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57" y="2613745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ELSA PATRICIA GOMEZ FLORES</a:t>
            </a:r>
          </a:p>
          <a:p>
            <a:r>
              <a:rPr lang="es-MX" sz="800" b="0" dirty="0">
                <a:latin typeface="Arial Narrow" pitchFamily="34" charset="0"/>
              </a:rPr>
              <a:t>SUBDIRECCION DE INVESTIGACIONES</a:t>
            </a:r>
          </a:p>
          <a:p>
            <a:r>
              <a:rPr lang="es-MX" sz="800" b="0" dirty="0">
                <a:latin typeface="Arial Narrow" pitchFamily="34" charset="0"/>
              </a:rPr>
              <a:t> JURIDICAS Y LEGISLATIVAS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3" name="AutoShape 3">
            <a:extLst>
              <a:ext uri="{FF2B5EF4-FFF2-40B4-BE49-F238E27FC236}">
                <a16:creationId xmlns:a16="http://schemas.microsoft.com/office/drawing/2014/main" id="{EB958A17-B369-45E4-97F4-CF7A4534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67" y="3319472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OSCAR ALONSO MARTINEZ SERNA</a:t>
            </a:r>
          </a:p>
          <a:p>
            <a:r>
              <a:rPr lang="es-MX" sz="800" b="0" dirty="0">
                <a:latin typeface="Arial Narrow" pitchFamily="34" charset="0"/>
              </a:rPr>
              <a:t>SUBDIRECCION DE ESTUDIOS Y</a:t>
            </a:r>
          </a:p>
          <a:p>
            <a:r>
              <a:rPr lang="es-MX" sz="800" b="0" dirty="0">
                <a:latin typeface="Arial Narrow" pitchFamily="34" charset="0"/>
              </a:rPr>
              <a:t> PROYECTOS NORMATIVOS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4" name="AutoShape 3">
            <a:extLst>
              <a:ext uri="{FF2B5EF4-FFF2-40B4-BE49-F238E27FC236}">
                <a16:creationId xmlns:a16="http://schemas.microsoft.com/office/drawing/2014/main" id="{D099F40D-BCFC-4FA1-B7E8-D433A94D2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5393482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EPRAINK DANIEL SALAZAR HERRERA</a:t>
            </a:r>
          </a:p>
          <a:p>
            <a:r>
              <a:rPr lang="es-MX" sz="800" b="0" dirty="0">
                <a:latin typeface="Arial Narrow" pitchFamily="34" charset="0"/>
              </a:rPr>
              <a:t>COORDINADOR DE JEFES 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A83E52B7-487A-4699-BA05-9DD85D3F5664}"/>
              </a:ext>
            </a:extLst>
          </p:cNvPr>
          <p:cNvCxnSpPr>
            <a:cxnSpLocks/>
          </p:cNvCxnSpPr>
          <p:nvPr/>
        </p:nvCxnSpPr>
        <p:spPr>
          <a:xfrm>
            <a:off x="285428" y="502277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utoShape 3">
            <a:extLst>
              <a:ext uri="{FF2B5EF4-FFF2-40B4-BE49-F238E27FC236}">
                <a16:creationId xmlns:a16="http://schemas.microsoft.com/office/drawing/2014/main" id="{5F126189-F81B-45BE-AD7B-EFBB63A05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4726600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DANIELI AYALA ESQUIVEL</a:t>
            </a:r>
          </a:p>
          <a:p>
            <a:r>
              <a:rPr lang="es-MX" sz="800" b="0" dirty="0">
                <a:latin typeface="Arial Narrow" pitchFamily="34" charset="0"/>
              </a:rPr>
              <a:t>COORDINADOR DE JEFES DE PROYECTOS</a:t>
            </a:r>
          </a:p>
          <a:p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7950B2B-15C3-45CC-96B9-344349C31B16}"/>
              </a:ext>
            </a:extLst>
          </p:cNvPr>
          <p:cNvCxnSpPr>
            <a:cxnSpLocks/>
          </p:cNvCxnSpPr>
          <p:nvPr/>
        </p:nvCxnSpPr>
        <p:spPr>
          <a:xfrm>
            <a:off x="4503018" y="2182778"/>
            <a:ext cx="3054" cy="3437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3">
            <a:extLst>
              <a:ext uri="{FF2B5EF4-FFF2-40B4-BE49-F238E27FC236}">
                <a16:creationId xmlns:a16="http://schemas.microsoft.com/office/drawing/2014/main" id="{2FB0D2D5-68F0-4DA5-A723-C43FCD95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192" y="1708051"/>
            <a:ext cx="1811388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VICTOR GUMARO HERNANDEZ IBARRA</a:t>
            </a:r>
          </a:p>
          <a:p>
            <a:r>
              <a:rPr lang="es-MX" sz="800" b="0" dirty="0">
                <a:latin typeface="Arial Narrow" pitchFamily="34" charset="0"/>
              </a:rPr>
              <a:t>DIRECCION DE ASUNTOS CONTENCIOSOS Y </a:t>
            </a:r>
          </a:p>
          <a:p>
            <a:r>
              <a:rPr lang="es-MX" sz="800" b="0" dirty="0">
                <a:latin typeface="Arial Narrow" pitchFamily="34" charset="0"/>
              </a:rPr>
              <a:t>PROCEDIMIENTOS ADMINISTRATIVOS</a:t>
            </a:r>
          </a:p>
          <a:p>
            <a:r>
              <a:rPr lang="es-MX" sz="800" b="0" dirty="0">
                <a:latin typeface="Arial Narrow" pitchFamily="34" charset="0"/>
              </a:rPr>
              <a:t>MMS02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C506632-2FFB-4552-B1C0-7E2136B0F4B9}"/>
              </a:ext>
            </a:extLst>
          </p:cNvPr>
          <p:cNvCxnSpPr/>
          <p:nvPr/>
        </p:nvCxnSpPr>
        <p:spPr>
          <a:xfrm>
            <a:off x="4282426" y="5620112"/>
            <a:ext cx="6475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3">
            <a:extLst>
              <a:ext uri="{FF2B5EF4-FFF2-40B4-BE49-F238E27FC236}">
                <a16:creationId xmlns:a16="http://schemas.microsoft.com/office/drawing/2014/main" id="{5ACE5A23-816A-4D94-8E84-0C47F1D4E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957" y="5356966"/>
            <a:ext cx="1806774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GLORIA MAGDALENA ZUÑIGA SAUCEDO </a:t>
            </a:r>
          </a:p>
          <a:p>
            <a:r>
              <a:rPr lang="es-MX" sz="800" b="0" dirty="0">
                <a:latin typeface="Arial Narrow" pitchFamily="34" charset="0"/>
              </a:rPr>
              <a:t>SECRETARIA “D”</a:t>
            </a:r>
          </a:p>
          <a:p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28367530-1D2D-4180-B4CE-837BE04DE4DE}"/>
              </a:ext>
            </a:extLst>
          </p:cNvPr>
          <p:cNvCxnSpPr>
            <a:cxnSpLocks/>
            <a:stCxn id="32" idx="2"/>
            <a:endCxn id="38" idx="1"/>
          </p:cNvCxnSpPr>
          <p:nvPr/>
        </p:nvCxnSpPr>
        <p:spPr>
          <a:xfrm rot="5400000">
            <a:off x="4668620" y="3341127"/>
            <a:ext cx="1170007" cy="875579"/>
          </a:xfrm>
          <a:prstGeom prst="bentConnector4">
            <a:avLst>
              <a:gd name="adj1" fmla="val 7466"/>
              <a:gd name="adj2" fmla="val 1130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907059F-B1E6-4707-A753-32AF579D8308}"/>
              </a:ext>
            </a:extLst>
          </p:cNvPr>
          <p:cNvCxnSpPr/>
          <p:nvPr/>
        </p:nvCxnSpPr>
        <p:spPr>
          <a:xfrm>
            <a:off x="4701526" y="3632709"/>
            <a:ext cx="3804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3">
            <a:extLst>
              <a:ext uri="{FF2B5EF4-FFF2-40B4-BE49-F238E27FC236}">
                <a16:creationId xmlns:a16="http://schemas.microsoft.com/office/drawing/2014/main" id="{6EA43869-21AE-4B25-9E78-85608E672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5" y="3335944"/>
            <a:ext cx="1806774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JESUS RODOLFO NARRO GARZA</a:t>
            </a:r>
          </a:p>
          <a:p>
            <a:r>
              <a:rPr lang="es-ES" sz="800" b="0" dirty="0">
                <a:latin typeface="Arial Narrow" pitchFamily="34" charset="0"/>
              </a:rPr>
              <a:t>SUBDIRECCION DE PROCEDIMIENTOS Y </a:t>
            </a:r>
          </a:p>
          <a:p>
            <a:r>
              <a:rPr lang="es-ES" sz="800" b="0" dirty="0">
                <a:latin typeface="Arial Narrow" pitchFamily="34" charset="0"/>
              </a:rPr>
              <a:t>TRAMITES</a:t>
            </a:r>
          </a:p>
          <a:p>
            <a:r>
              <a:rPr lang="es-MX" sz="800" b="0" dirty="0">
                <a:latin typeface="Arial Narrow" pitchFamily="34" charset="0"/>
              </a:rPr>
              <a:t>MM06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4" name="AutoShape 13">
            <a:extLst>
              <a:ext uri="{FF2B5EF4-FFF2-40B4-BE49-F238E27FC236}">
                <a16:creationId xmlns:a16="http://schemas.microsoft.com/office/drawing/2014/main" id="{BFE049D0-6343-4D2D-98E7-EFCDDB011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5355622"/>
            <a:ext cx="1804987" cy="5914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_tradnl" sz="800" b="0" dirty="0">
                <a:latin typeface="Arial Narrow" pitchFamily="34" charset="0"/>
              </a:rPr>
              <a:t>OLGA LIDIA GAONA VAZQUEZ</a:t>
            </a:r>
          </a:p>
          <a:p>
            <a:r>
              <a:rPr lang="es-ES_tradnl" sz="800" b="0" dirty="0">
                <a:latin typeface="Arial Narrow" pitchFamily="34" charset="0"/>
              </a:rPr>
              <a:t>SECRETARIA “A”</a:t>
            </a:r>
          </a:p>
          <a:p>
            <a:r>
              <a:rPr lang="es-ES_tradnl" sz="800" b="0" dirty="0">
                <a:latin typeface="Arial Narrow" pitchFamily="34" charset="0"/>
              </a:rPr>
              <a:t>SO14</a:t>
            </a:r>
          </a:p>
        </p:txBody>
      </p:sp>
      <p:sp>
        <p:nvSpPr>
          <p:cNvPr id="46" name="AutoShape 3">
            <a:extLst>
              <a:ext uri="{FF2B5EF4-FFF2-40B4-BE49-F238E27FC236}">
                <a16:creationId xmlns:a16="http://schemas.microsoft.com/office/drawing/2014/main" id="{4CBCDBBF-D9CB-472B-880F-D758667D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603" y="4673380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ANTERO ALVARADO FARIAS</a:t>
            </a:r>
          </a:p>
          <a:p>
            <a:r>
              <a:rPr lang="es-MX" sz="800" b="0" dirty="0">
                <a:latin typeface="Arial Narrow" pitchFamily="34" charset="0"/>
              </a:rPr>
              <a:t>SUBDIRECCION DE TRAMITES Y </a:t>
            </a:r>
          </a:p>
          <a:p>
            <a:r>
              <a:rPr lang="es-MX" sz="800" b="0" dirty="0">
                <a:latin typeface="Arial Narrow" pitchFamily="34" charset="0"/>
              </a:rPr>
              <a:t> SERVICIOS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4F6546A3-B61F-474D-9CB4-273EC88641C8}"/>
              </a:ext>
            </a:extLst>
          </p:cNvPr>
          <p:cNvCxnSpPr>
            <a:cxnSpLocks/>
          </p:cNvCxnSpPr>
          <p:nvPr/>
        </p:nvCxnSpPr>
        <p:spPr>
          <a:xfrm>
            <a:off x="2478957" y="430371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utoShape 3">
            <a:extLst>
              <a:ext uri="{FF2B5EF4-FFF2-40B4-BE49-F238E27FC236}">
                <a16:creationId xmlns:a16="http://schemas.microsoft.com/office/drawing/2014/main" id="{7E353EF5-3856-4D8A-995F-5DBAE23B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78" y="4040667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MARIA MAGDALENA HERNANDEZ NUNCIO</a:t>
            </a:r>
          </a:p>
          <a:p>
            <a:r>
              <a:rPr lang="es-MX" sz="800" b="0" dirty="0">
                <a:latin typeface="Arial Narrow" pitchFamily="34" charset="0"/>
              </a:rPr>
              <a:t>SUBDIRECCION DE PROCEDIMIENTOS</a:t>
            </a:r>
          </a:p>
          <a:p>
            <a:r>
              <a:rPr lang="es-MX" sz="800" b="0" dirty="0">
                <a:latin typeface="Arial Narrow" pitchFamily="34" charset="0"/>
              </a:rPr>
              <a:t> ADMINISTRATIVOS</a:t>
            </a:r>
          </a:p>
          <a:p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2A158D1-EA43-4848-B6AA-F09F16695DFE}"/>
              </a:ext>
            </a:extLst>
          </p:cNvPr>
          <p:cNvCxnSpPr>
            <a:cxnSpLocks/>
          </p:cNvCxnSpPr>
          <p:nvPr/>
        </p:nvCxnSpPr>
        <p:spPr>
          <a:xfrm>
            <a:off x="4514850" y="5020218"/>
            <a:ext cx="415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utoShape 3">
            <a:extLst>
              <a:ext uri="{FF2B5EF4-FFF2-40B4-BE49-F238E27FC236}">
                <a16:creationId xmlns:a16="http://schemas.microsoft.com/office/drawing/2014/main" id="{B888598D-74D4-4B96-8BD5-0F6C6B62A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67" y="4740077"/>
            <a:ext cx="1790300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VANESSA ALEJANDRA MUÑOZ FLORES</a:t>
            </a:r>
          </a:p>
          <a:p>
            <a:r>
              <a:rPr lang="es-MX" sz="800" b="0" dirty="0">
                <a:latin typeface="Arial Narrow" pitchFamily="34" charset="0"/>
              </a:rPr>
              <a:t>JEFE DE OFICINA "A“</a:t>
            </a:r>
          </a:p>
          <a:p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Line 156"/>
          <p:cNvSpPr>
            <a:spLocks noChangeShapeType="1"/>
          </p:cNvSpPr>
          <p:nvPr/>
        </p:nvSpPr>
        <p:spPr bwMode="auto">
          <a:xfrm>
            <a:off x="5349006" y="40779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65" name="64 Conector recto"/>
          <p:cNvCxnSpPr/>
          <p:nvPr/>
        </p:nvCxnSpPr>
        <p:spPr>
          <a:xfrm>
            <a:off x="2113667" y="4971117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6876256" y="4078351"/>
            <a:ext cx="0" cy="1963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: angular 13"/>
          <p:cNvCxnSpPr/>
          <p:nvPr/>
        </p:nvCxnSpPr>
        <p:spPr>
          <a:xfrm rot="5400000" flipH="1" flipV="1">
            <a:off x="4605353" y="429149"/>
            <a:ext cx="10495" cy="7567049"/>
          </a:xfrm>
          <a:prstGeom prst="bentConnector3">
            <a:avLst>
              <a:gd name="adj1" fmla="val 137060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Line 156"/>
          <p:cNvSpPr>
            <a:spLocks noChangeShapeType="1"/>
          </p:cNvSpPr>
          <p:nvPr/>
        </p:nvSpPr>
        <p:spPr bwMode="auto">
          <a:xfrm>
            <a:off x="3835891" y="407707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9" name="Line 156"/>
          <p:cNvSpPr>
            <a:spLocks noChangeShapeType="1"/>
          </p:cNvSpPr>
          <p:nvPr/>
        </p:nvSpPr>
        <p:spPr bwMode="auto">
          <a:xfrm>
            <a:off x="2317241" y="407707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6" name="AutoShape 14"/>
          <p:cNvSpPr>
            <a:spLocks noChangeArrowheads="1"/>
          </p:cNvSpPr>
          <p:nvPr/>
        </p:nvSpPr>
        <p:spPr bwMode="auto">
          <a:xfrm>
            <a:off x="6164885" y="4212674"/>
            <a:ext cx="1428759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MA. TERESA ROMO VASQUEZ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 SECRETARIA “D”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SO10-5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1648286" y="4224453"/>
            <a:ext cx="1350943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LILIANA BLANCO MONTES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“A”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SO16 </a:t>
            </a:r>
          </a:p>
        </p:txBody>
      </p:sp>
      <p:cxnSp>
        <p:nvCxnSpPr>
          <p:cNvPr id="18" name="Conector recto 17"/>
          <p:cNvCxnSpPr>
            <a:cxnSpLocks/>
          </p:cNvCxnSpPr>
          <p:nvPr/>
        </p:nvCxnSpPr>
        <p:spPr>
          <a:xfrm>
            <a:off x="4603899" y="907644"/>
            <a:ext cx="0" cy="4062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72" name="AutoShape 20"/>
          <p:cNvSpPr>
            <a:spLocks noChangeArrowheads="1"/>
          </p:cNvSpPr>
          <p:nvPr/>
        </p:nvSpPr>
        <p:spPr bwMode="auto">
          <a:xfrm>
            <a:off x="3827463" y="571480"/>
            <a:ext cx="1608137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JUAN CARLOS VILLARREAL GARZA</a:t>
            </a:r>
          </a:p>
          <a:p>
            <a:r>
              <a:rPr lang="es-ES" sz="800" b="0" dirty="0">
                <a:solidFill>
                  <a:srgbClr val="000000"/>
                </a:solidFill>
                <a:latin typeface="Arial Narrow" pitchFamily="34" charset="0"/>
              </a:rPr>
              <a:t> JEFATURA DE OFICINA  </a:t>
            </a:r>
          </a:p>
          <a:p>
            <a:r>
              <a:rPr lang="es-MX" sz="800" b="0" dirty="0">
                <a:solidFill>
                  <a:srgbClr val="000000"/>
                </a:solidFill>
                <a:latin typeface="Arial Narrow" pitchFamily="34" charset="0"/>
              </a:rPr>
              <a:t>MMS02</a:t>
            </a:r>
            <a:endParaRPr lang="es-ES" sz="800" b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182" name="AutoShape 22"/>
          <p:cNvSpPr>
            <a:spLocks noChangeArrowheads="1"/>
          </p:cNvSpPr>
          <p:nvPr/>
        </p:nvSpPr>
        <p:spPr bwMode="auto">
          <a:xfrm>
            <a:off x="1547664" y="5111285"/>
            <a:ext cx="1422413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LETICIA RAMIREZ GALLEGOS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2" name="AutoShape 14">
            <a:extLst>
              <a:ext uri="{FF2B5EF4-FFF2-40B4-BE49-F238E27FC236}">
                <a16:creationId xmlns:a16="http://schemas.microsoft.com/office/drawing/2014/main" id="{E5A46559-297B-4947-8A71-8684F17D3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253" y="4218604"/>
            <a:ext cx="1463102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HILDA ELENA FLORES CONTRERAS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AUXILIAR DE ANALISTA " A"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SO12-3</a:t>
            </a:r>
          </a:p>
        </p:txBody>
      </p:sp>
      <p:sp>
        <p:nvSpPr>
          <p:cNvPr id="7176" name="AutoShape 17"/>
          <p:cNvSpPr>
            <a:spLocks noChangeArrowheads="1"/>
          </p:cNvSpPr>
          <p:nvPr/>
        </p:nvSpPr>
        <p:spPr bwMode="auto">
          <a:xfrm>
            <a:off x="7715546" y="4205773"/>
            <a:ext cx="1359623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 LUCIA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RODRIGUEZ MARTINEZ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SECRETARIA “E”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" name="Conector: angular 4">
            <a:extLst>
              <a:ext uri="{FF2B5EF4-FFF2-40B4-BE49-F238E27FC236}">
                <a16:creationId xmlns:a16="http://schemas.microsoft.com/office/drawing/2014/main" id="{99FD5142-40C5-453E-A409-B3FF96FF6F8E}"/>
              </a:ext>
            </a:extLst>
          </p:cNvPr>
          <p:cNvCxnSpPr>
            <a:cxnSpLocks/>
            <a:endCxn id="72" idx="0"/>
          </p:cNvCxnSpPr>
          <p:nvPr/>
        </p:nvCxnSpPr>
        <p:spPr>
          <a:xfrm flipV="1">
            <a:off x="854985" y="5102714"/>
            <a:ext cx="7571079" cy="42028"/>
          </a:xfrm>
          <a:prstGeom prst="bentConnector4">
            <a:avLst>
              <a:gd name="adj1" fmla="val 50"/>
              <a:gd name="adj2" fmla="val 41728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AutoShape 27">
            <a:extLst>
              <a:ext uri="{FF2B5EF4-FFF2-40B4-BE49-F238E27FC236}">
                <a16:creationId xmlns:a16="http://schemas.microsoft.com/office/drawing/2014/main" id="{A33F00D3-68C0-4B2D-8199-92E9B60E6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529" y="3236294"/>
            <a:ext cx="1486547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JOSE RICARDO DE LEON CASAS</a:t>
            </a:r>
          </a:p>
          <a:p>
            <a:r>
              <a:rPr lang="es-MX" sz="800" b="0" dirty="0">
                <a:latin typeface="Arial Narrow" pitchFamily="34" charset="0"/>
              </a:rPr>
              <a:t>SUBDIRECCION DE COMUNICACIÓN</a:t>
            </a:r>
          </a:p>
          <a:p>
            <a:r>
              <a:rPr lang="es-ES_tradnl" sz="800" b="0" dirty="0">
                <a:latin typeface="Arial Narrow" pitchFamily="34" charset="0"/>
              </a:rPr>
              <a:t>S</a:t>
            </a:r>
            <a:r>
              <a:rPr lang="es-MX" sz="800" b="0" dirty="0">
                <a:latin typeface="Arial Narrow" pitchFamily="34" charset="0"/>
              </a:rPr>
              <a:t>OCIAL</a:t>
            </a:r>
          </a:p>
          <a:p>
            <a:r>
              <a:rPr lang="es-ES_tradnl" sz="800" b="0" dirty="0">
                <a:latin typeface="Arial Narrow" pitchFamily="34" charset="0"/>
              </a:rPr>
              <a:t>MM05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13815361-91A8-48D9-BD3F-413D2725C8D9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45064" y="2426913"/>
            <a:ext cx="4118" cy="1623408"/>
          </a:xfrm>
          <a:prstGeom prst="bentConnector3">
            <a:avLst>
              <a:gd name="adj1" fmla="val -32274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8130F76-CADE-4B2F-B576-EE5B85A8AE8F}"/>
              </a:ext>
            </a:extLst>
          </p:cNvPr>
          <p:cNvCxnSpPr>
            <a:cxnSpLocks/>
          </p:cNvCxnSpPr>
          <p:nvPr/>
        </p:nvCxnSpPr>
        <p:spPr>
          <a:xfrm>
            <a:off x="6253297" y="2121115"/>
            <a:ext cx="0" cy="990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5546908" y="2348153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PEDRO JAVIER ESPINOSA MEDINA</a:t>
            </a:r>
          </a:p>
          <a:p>
            <a:r>
              <a:rPr lang="es-MX" sz="800" b="0" dirty="0">
                <a:latin typeface="Arial Narrow" pitchFamily="34" charset="0"/>
              </a:rPr>
              <a:t>DIRECCION DE SEGUIMIENTO</a:t>
            </a:r>
          </a:p>
          <a:p>
            <a:r>
              <a:rPr lang="es-MX" sz="800" b="0" dirty="0">
                <a:latin typeface="Arial Narrow" pitchFamily="34" charset="0"/>
              </a:rPr>
              <a:t>Y EVALUACION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45" name="AutoShape 28">
            <a:extLst>
              <a:ext uri="{FF2B5EF4-FFF2-40B4-BE49-F238E27FC236}">
                <a16:creationId xmlns:a16="http://schemas.microsoft.com/office/drawing/2014/main" id="{FB47DD04-73C0-4C24-9D3D-5A46B3FEB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622" y="4218990"/>
            <a:ext cx="1428760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JUANA VAZQUEZ TORRES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“A”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SO16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9" name="AutoShape 28">
            <a:extLst>
              <a:ext uri="{FF2B5EF4-FFF2-40B4-BE49-F238E27FC236}">
                <a16:creationId xmlns:a16="http://schemas.microsoft.com/office/drawing/2014/main" id="{FAFAFCEB-BA80-46B4-B676-E82749383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69" y="4231502"/>
            <a:ext cx="1352942" cy="4843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ALICIA KARINA DE VALLE HERRERA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“A”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SO16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3" name="AutoShape 27">
            <a:extLst>
              <a:ext uri="{FF2B5EF4-FFF2-40B4-BE49-F238E27FC236}">
                <a16:creationId xmlns:a16="http://schemas.microsoft.com/office/drawing/2014/main" id="{0E79661B-0934-4AFC-9E3F-B9FE54970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679" y="3237602"/>
            <a:ext cx="140764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750" b="0" dirty="0">
              <a:latin typeface="Arial Narrow" pitchFamily="34" charset="0"/>
            </a:endParaRPr>
          </a:p>
          <a:p>
            <a:r>
              <a:rPr lang="es-MX" sz="750" b="0" dirty="0">
                <a:latin typeface="Arial Narrow" pitchFamily="34" charset="0"/>
              </a:rPr>
              <a:t>JOSE DAVID RUIZ FUENTES</a:t>
            </a:r>
          </a:p>
          <a:p>
            <a:r>
              <a:rPr lang="es-MX" sz="750" b="0" dirty="0">
                <a:latin typeface="Arial Narrow" pitchFamily="34" charset="0"/>
              </a:rPr>
              <a:t>SUBDIRECCION DE CONTROL</a:t>
            </a:r>
          </a:p>
          <a:p>
            <a:r>
              <a:rPr lang="es-MX" sz="750" b="0" dirty="0">
                <a:latin typeface="Arial Narrow" pitchFamily="34" charset="0"/>
              </a:rPr>
              <a:t> Y SEGUIMIENTO</a:t>
            </a:r>
          </a:p>
          <a:p>
            <a:r>
              <a:rPr lang="es-ES_tradnl" sz="750" b="0" dirty="0">
                <a:latin typeface="Arial Narrow" pitchFamily="34" charset="0"/>
              </a:rPr>
              <a:t>MM05</a:t>
            </a:r>
          </a:p>
          <a:p>
            <a:endParaRPr lang="es-ES_tradnl" sz="750" b="0" dirty="0">
              <a:latin typeface="Arial Narrow" pitchFamily="34" charset="0"/>
            </a:endParaRPr>
          </a:p>
        </p:txBody>
      </p:sp>
      <p:sp>
        <p:nvSpPr>
          <p:cNvPr id="54" name="AutoShape 27">
            <a:extLst>
              <a:ext uri="{FF2B5EF4-FFF2-40B4-BE49-F238E27FC236}">
                <a16:creationId xmlns:a16="http://schemas.microsoft.com/office/drawing/2014/main" id="{2915F4F4-BD19-4E9D-BFE8-52BF89C8F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656" y="3233761"/>
            <a:ext cx="1509516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750" b="0" dirty="0">
              <a:latin typeface="Arial Narrow" pitchFamily="34" charset="0"/>
            </a:endParaRPr>
          </a:p>
          <a:p>
            <a:r>
              <a:rPr lang="es-MX" sz="750" b="0" dirty="0">
                <a:latin typeface="Arial Narrow" pitchFamily="34" charset="0"/>
              </a:rPr>
              <a:t>ROBERTO IRVIN IZAGUIRRE GONZALEZ</a:t>
            </a:r>
          </a:p>
          <a:p>
            <a:r>
              <a:rPr lang="es-MX" sz="750" b="0" dirty="0">
                <a:latin typeface="Arial Narrow" pitchFamily="34" charset="0"/>
              </a:rPr>
              <a:t>SUBDIRECCION DE LOGISTICA</a:t>
            </a:r>
          </a:p>
          <a:p>
            <a:r>
              <a:rPr lang="es-ES_tradnl" sz="750" b="0" dirty="0">
                <a:latin typeface="Arial Narrow" pitchFamily="34" charset="0"/>
              </a:rPr>
              <a:t>MM04</a:t>
            </a:r>
          </a:p>
          <a:p>
            <a:endParaRPr lang="es-ES_tradnl" sz="750" b="0" dirty="0">
              <a:latin typeface="Arial Narrow" pitchFamily="34" charset="0"/>
            </a:endParaRPr>
          </a:p>
        </p:txBody>
      </p:sp>
      <p:cxnSp>
        <p:nvCxnSpPr>
          <p:cNvPr id="51" name="57 Conector recto">
            <a:extLst>
              <a:ext uri="{FF2B5EF4-FFF2-40B4-BE49-F238E27FC236}">
                <a16:creationId xmlns:a16="http://schemas.microsoft.com/office/drawing/2014/main" id="{AE7E5201-331E-4D29-88C4-4CFE010E894B}"/>
              </a:ext>
            </a:extLst>
          </p:cNvPr>
          <p:cNvCxnSpPr/>
          <p:nvPr/>
        </p:nvCxnSpPr>
        <p:spPr>
          <a:xfrm>
            <a:off x="5435923" y="4977705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AutoShape 27">
            <a:extLst>
              <a:ext uri="{FF2B5EF4-FFF2-40B4-BE49-F238E27FC236}">
                <a16:creationId xmlns:a16="http://schemas.microsoft.com/office/drawing/2014/main" id="{EFF6FCD0-EE37-49F1-AFB2-6682B7B61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8" y="2337957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JULIAN MONTOYA DE LA FUENTE</a:t>
            </a:r>
          </a:p>
          <a:p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MM01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7199" name="AutoShape 14"/>
          <p:cNvSpPr>
            <a:spLocks noChangeArrowheads="1"/>
          </p:cNvSpPr>
          <p:nvPr/>
        </p:nvSpPr>
        <p:spPr bwMode="auto">
          <a:xfrm>
            <a:off x="28321" y="5116047"/>
            <a:ext cx="1350944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EVA MARIA RONQUILLO SAENZ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622F3A4F-2037-4879-9859-30EC21186A26}"/>
              </a:ext>
            </a:extLst>
          </p:cNvPr>
          <p:cNvCxnSpPr/>
          <p:nvPr/>
        </p:nvCxnSpPr>
        <p:spPr>
          <a:xfrm>
            <a:off x="2277988" y="3111492"/>
            <a:ext cx="0" cy="237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utoShape 17"/>
          <p:cNvSpPr>
            <a:spLocks noChangeArrowheads="1"/>
          </p:cNvSpPr>
          <p:nvPr/>
        </p:nvSpPr>
        <p:spPr bwMode="auto">
          <a:xfrm>
            <a:off x="1531646" y="3225051"/>
            <a:ext cx="148842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JESUS I RODRIGUEZ MANCILLAS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ANALISTA DE SISTEMAS “A”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PR03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6BB5BC7D-0CBB-47AB-BA89-C2E75955163F}"/>
              </a:ext>
            </a:extLst>
          </p:cNvPr>
          <p:cNvCxnSpPr>
            <a:stCxn id="52" idx="0"/>
            <a:endCxn id="50" idx="0"/>
          </p:cNvCxnSpPr>
          <p:nvPr/>
        </p:nvCxnSpPr>
        <p:spPr>
          <a:xfrm rot="16200000" flipH="1">
            <a:off x="4183496" y="-977012"/>
            <a:ext cx="898337" cy="7528275"/>
          </a:xfrm>
          <a:prstGeom prst="bentConnector3">
            <a:avLst>
              <a:gd name="adj1" fmla="val -2544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utoShape 27"/>
          <p:cNvSpPr>
            <a:spLocks noChangeArrowheads="1"/>
          </p:cNvSpPr>
          <p:nvPr/>
        </p:nvSpPr>
        <p:spPr bwMode="auto">
          <a:xfrm>
            <a:off x="7655409" y="2331600"/>
            <a:ext cx="148654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JUAN FCO. PADILLA COVARRUBIAS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COORDINACION DE </a:t>
            </a:r>
          </a:p>
          <a:p>
            <a:r>
              <a:rPr lang="es-MX" sz="800" b="0" dirty="0">
                <a:latin typeface="Arial Narrow" pitchFamily="34" charset="0"/>
              </a:rPr>
              <a:t>COMUNICACIÓN SOCIAL</a:t>
            </a:r>
          </a:p>
          <a:p>
            <a:r>
              <a:rPr lang="es-ES_tradnl" sz="800" b="0" dirty="0">
                <a:latin typeface="Arial Narrow" pitchFamily="34" charset="0"/>
              </a:rPr>
              <a:t>MM02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7620E87-2E79-4A32-BC3E-B577FCE8C4E1}"/>
              </a:ext>
            </a:extLst>
          </p:cNvPr>
          <p:cNvCxnSpPr/>
          <p:nvPr/>
        </p:nvCxnSpPr>
        <p:spPr>
          <a:xfrm>
            <a:off x="3806659" y="2114944"/>
            <a:ext cx="0" cy="451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AutoShape 27">
            <a:extLst>
              <a:ext uri="{FF2B5EF4-FFF2-40B4-BE49-F238E27FC236}">
                <a16:creationId xmlns:a16="http://schemas.microsoft.com/office/drawing/2014/main" id="{5801938E-E6A1-4BE8-80AD-86E83B396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40" y="2337957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OSCAR FLORES LUGO</a:t>
            </a:r>
          </a:p>
          <a:p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3467C19C-5A04-4FEC-8950-48429A9611F8}"/>
              </a:ext>
            </a:extLst>
          </p:cNvPr>
          <p:cNvCxnSpPr/>
          <p:nvPr/>
        </p:nvCxnSpPr>
        <p:spPr>
          <a:xfrm>
            <a:off x="2347445" y="2115074"/>
            <a:ext cx="0" cy="451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AutoShape 27">
            <a:extLst>
              <a:ext uri="{FF2B5EF4-FFF2-40B4-BE49-F238E27FC236}">
                <a16:creationId xmlns:a16="http://schemas.microsoft.com/office/drawing/2014/main" id="{B91FBC88-7FF0-4F3C-9243-17B1DAA7C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981" y="2333241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ENRIQUE ANGUIANO VALDES</a:t>
            </a:r>
          </a:p>
          <a:p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72" name="AutoShape 25">
            <a:extLst>
              <a:ext uri="{FF2B5EF4-FFF2-40B4-BE49-F238E27FC236}">
                <a16:creationId xmlns:a16="http://schemas.microsoft.com/office/drawing/2014/main" id="{446261C1-B59D-4C26-87EB-E7F5F8BB8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578" y="5102714"/>
            <a:ext cx="1410972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WENDY LETICIA GARZA SOLIS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INTENDENTE “B”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SO07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5" name="57 Conector recto">
            <a:extLst>
              <a:ext uri="{FF2B5EF4-FFF2-40B4-BE49-F238E27FC236}">
                <a16:creationId xmlns:a16="http://schemas.microsoft.com/office/drawing/2014/main" id="{1E63C65D-DF40-42B8-9414-F6CBA71659F0}"/>
              </a:ext>
            </a:extLst>
          </p:cNvPr>
          <p:cNvCxnSpPr>
            <a:cxnSpLocks/>
          </p:cNvCxnSpPr>
          <p:nvPr/>
        </p:nvCxnSpPr>
        <p:spPr>
          <a:xfrm>
            <a:off x="6925347" y="4969980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83" name="AutoShape 25"/>
          <p:cNvSpPr>
            <a:spLocks noChangeArrowheads="1"/>
          </p:cNvSpPr>
          <p:nvPr/>
        </p:nvSpPr>
        <p:spPr bwMode="auto">
          <a:xfrm>
            <a:off x="6228184" y="5102714"/>
            <a:ext cx="1410972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LAURA MIREYA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ALVIZO SANCHEZ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AUXILIAR DE INTENDENCIA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SO06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B0962619-DF88-4342-A6A9-87E14455D69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606108" y="1250505"/>
            <a:ext cx="131967" cy="387031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AutoShape 27"/>
          <p:cNvSpPr>
            <a:spLocks noChangeArrowheads="1"/>
          </p:cNvSpPr>
          <p:nvPr/>
        </p:nvSpPr>
        <p:spPr bwMode="auto">
          <a:xfrm>
            <a:off x="35496" y="3230378"/>
            <a:ext cx="1424143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RICARDO DE JESUS </a:t>
            </a:r>
          </a:p>
          <a:p>
            <a:r>
              <a:rPr lang="es-ES_tradnl" sz="800" b="0" dirty="0">
                <a:latin typeface="Arial Narrow" pitchFamily="34" charset="0"/>
              </a:rPr>
              <a:t>CALDERON IBARRA</a:t>
            </a:r>
          </a:p>
          <a:p>
            <a:r>
              <a:rPr lang="es-ES_tradnl" sz="650" b="0" dirty="0">
                <a:latin typeface="Arial Narrow" pitchFamily="34" charset="0"/>
              </a:rPr>
              <a:t>COORDINADOR DE JEFES DE PROYECTOS</a:t>
            </a:r>
          </a:p>
          <a:p>
            <a:r>
              <a:rPr lang="es-ES_tradnl" sz="800" b="0" dirty="0">
                <a:latin typeface="Arial Narrow" pitchFamily="34" charset="0"/>
              </a:rPr>
              <a:t>PR01 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1E02337A-2F95-42C0-8A06-89C3F626E4CE}"/>
              </a:ext>
            </a:extLst>
          </p:cNvPr>
          <p:cNvCxnSpPr/>
          <p:nvPr/>
        </p:nvCxnSpPr>
        <p:spPr>
          <a:xfrm>
            <a:off x="3792968" y="3114875"/>
            <a:ext cx="0" cy="237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AutoShape 17">
            <a:extLst>
              <a:ext uri="{FF2B5EF4-FFF2-40B4-BE49-F238E27FC236}">
                <a16:creationId xmlns:a16="http://schemas.microsoft.com/office/drawing/2014/main" id="{E9E90EC8-BD5F-4D86-B590-AA9CA4B8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634" y="3224574"/>
            <a:ext cx="140599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MARTIN GARCIA SALINAS 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ANALISTA DE ORGANIZACIÓN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 Y METODOS "A“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8" name="AutoShape 22">
            <a:extLst>
              <a:ext uri="{FF2B5EF4-FFF2-40B4-BE49-F238E27FC236}">
                <a16:creationId xmlns:a16="http://schemas.microsoft.com/office/drawing/2014/main" id="{E0E89D13-7A87-4BAE-AD8E-4DF65AA0B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763" y="5118838"/>
            <a:ext cx="1422413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SARA DOMINGUEZ OLVERA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ANALISTA DE ORGANIZACION 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Y METODOS "B"</a:t>
            </a:r>
            <a:endParaRPr lang="es-ES_tradnl" sz="700" b="0" dirty="0">
              <a:latin typeface="Arial Narrow" pitchFamily="34" charset="0"/>
            </a:endParaRP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AD02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8" name="57 Conector recto">
            <a:extLst>
              <a:ext uri="{FF2B5EF4-FFF2-40B4-BE49-F238E27FC236}">
                <a16:creationId xmlns:a16="http://schemas.microsoft.com/office/drawing/2014/main" id="{46795C6F-7293-4E03-A6BD-4BC81A5D13E4}"/>
              </a:ext>
            </a:extLst>
          </p:cNvPr>
          <p:cNvCxnSpPr/>
          <p:nvPr/>
        </p:nvCxnSpPr>
        <p:spPr>
          <a:xfrm>
            <a:off x="3828855" y="4972140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56">
            <a:extLst>
              <a:ext uri="{FF2B5EF4-FFF2-40B4-BE49-F238E27FC236}">
                <a16:creationId xmlns:a16="http://schemas.microsoft.com/office/drawing/2014/main" id="{606D72A4-24AD-45C5-B86F-81AB193DD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180" y="5115139"/>
            <a:ext cx="1431820" cy="5080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J. ANTONIO VALDES SILLER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AUX. DE CORRESPONDENCIA “A”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"/>
          <p:cNvCxnSpPr>
            <a:cxnSpLocks/>
          </p:cNvCxnSpPr>
          <p:nvPr/>
        </p:nvCxnSpPr>
        <p:spPr>
          <a:xfrm>
            <a:off x="2670227" y="4175552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recto 2"/>
          <p:cNvCxnSpPr>
            <a:cxnSpLocks/>
          </p:cNvCxnSpPr>
          <p:nvPr/>
        </p:nvCxnSpPr>
        <p:spPr>
          <a:xfrm>
            <a:off x="4427984" y="3191856"/>
            <a:ext cx="15667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94" name="AutoShape 46"/>
          <p:cNvSpPr>
            <a:spLocks noChangeArrowheads="1"/>
          </p:cNvSpPr>
          <p:nvPr/>
        </p:nvSpPr>
        <p:spPr bwMode="auto">
          <a:xfrm>
            <a:off x="5615103" y="2906104"/>
            <a:ext cx="1369862" cy="5715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TOONANZY GAMEZ PEÑA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SECRETARIA "E“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702411" y="4474362"/>
            <a:ext cx="1306496" cy="5914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MARIA EDUVIGES REYNA AGUIRRE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ANALISTA DE ORGANIZACION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Y METODOS “B”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AD02</a:t>
            </a:r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36" name="46 Conector recto">
            <a:extLst>
              <a:ext uri="{FF2B5EF4-FFF2-40B4-BE49-F238E27FC236}">
                <a16:creationId xmlns:a16="http://schemas.microsoft.com/office/drawing/2014/main" id="{CADA3EBD-0F4B-4965-8E4D-80529685B3D6}"/>
              </a:ext>
            </a:extLst>
          </p:cNvPr>
          <p:cNvCxnSpPr>
            <a:cxnSpLocks/>
          </p:cNvCxnSpPr>
          <p:nvPr/>
        </p:nvCxnSpPr>
        <p:spPr>
          <a:xfrm>
            <a:off x="3993513" y="4175552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46 Conector recto">
            <a:extLst>
              <a:ext uri="{FF2B5EF4-FFF2-40B4-BE49-F238E27FC236}">
                <a16:creationId xmlns:a16="http://schemas.microsoft.com/office/drawing/2014/main" id="{A61D2D13-98EC-4B7E-9763-A23AC0F76277}"/>
              </a:ext>
            </a:extLst>
          </p:cNvPr>
          <p:cNvCxnSpPr>
            <a:cxnSpLocks/>
          </p:cNvCxnSpPr>
          <p:nvPr/>
        </p:nvCxnSpPr>
        <p:spPr>
          <a:xfrm>
            <a:off x="5314727" y="4171550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725084" y="4473541"/>
            <a:ext cx="1172536" cy="60094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700" b="0" dirty="0">
                <a:latin typeface="Arial Narrow" pitchFamily="34" charset="0"/>
              </a:rPr>
              <a:t>ANA LUISA LARA RUIZ</a:t>
            </a:r>
          </a:p>
          <a:p>
            <a:r>
              <a:rPr lang="es-MX" sz="700" b="0" dirty="0">
                <a:latin typeface="Arial Narrow" pitchFamily="34" charset="0"/>
              </a:rPr>
              <a:t>AUXILIAR ADMINISTRATIVO "B“</a:t>
            </a:r>
          </a:p>
          <a:p>
            <a:r>
              <a:rPr lang="es-MX" sz="700" b="0" dirty="0">
                <a:latin typeface="Arial Narrow" pitchFamily="34" charset="0"/>
              </a:rPr>
              <a:t>SO08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1" name="AutoShape 76"/>
          <p:cNvSpPr>
            <a:spLocks noChangeArrowheads="1"/>
          </p:cNvSpPr>
          <p:nvPr/>
        </p:nvSpPr>
        <p:spPr bwMode="auto">
          <a:xfrm>
            <a:off x="3335290" y="4478841"/>
            <a:ext cx="1316928" cy="576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CLAUDIA CONCHA ALFARO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 ANALISTA JURIDICO “A”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SO16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38" name="46 Conector recto">
            <a:extLst>
              <a:ext uri="{FF2B5EF4-FFF2-40B4-BE49-F238E27FC236}">
                <a16:creationId xmlns:a16="http://schemas.microsoft.com/office/drawing/2014/main" id="{9EB266EA-C188-44E0-8F5C-DF4FEEEE71D8}"/>
              </a:ext>
            </a:extLst>
          </p:cNvPr>
          <p:cNvCxnSpPr>
            <a:cxnSpLocks/>
          </p:cNvCxnSpPr>
          <p:nvPr/>
        </p:nvCxnSpPr>
        <p:spPr>
          <a:xfrm>
            <a:off x="6545692" y="4175552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49"/>
          <p:cNvSpPr>
            <a:spLocks noChangeArrowheads="1"/>
          </p:cNvSpPr>
          <p:nvPr/>
        </p:nvSpPr>
        <p:spPr bwMode="auto">
          <a:xfrm>
            <a:off x="7221720" y="4473541"/>
            <a:ext cx="1238712" cy="5971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LUIS A. ALVARADO FLORES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MENSAJERO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35B96F1-EB39-4BC0-82E3-19B949735E65}"/>
              </a:ext>
            </a:extLst>
          </p:cNvPr>
          <p:cNvCxnSpPr>
            <a:cxnSpLocks/>
          </p:cNvCxnSpPr>
          <p:nvPr/>
        </p:nvCxnSpPr>
        <p:spPr>
          <a:xfrm>
            <a:off x="4427984" y="1045730"/>
            <a:ext cx="0" cy="3136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11" name="AutoShape 91"/>
          <p:cNvSpPr>
            <a:spLocks noChangeArrowheads="1"/>
          </p:cNvSpPr>
          <p:nvPr/>
        </p:nvSpPr>
        <p:spPr bwMode="auto">
          <a:xfrm>
            <a:off x="3572097" y="1835440"/>
            <a:ext cx="1709092" cy="6574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JUAN FRANCISCO PAREDES FLORES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TITULAR DEL ORGANO INTERNO DE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CONTROL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MMS03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1" name="AutoShape 6">
            <a:extLst>
              <a:ext uri="{FF2B5EF4-FFF2-40B4-BE49-F238E27FC236}">
                <a16:creationId xmlns:a16="http://schemas.microsoft.com/office/drawing/2014/main" id="{542B2731-E0F8-49B7-8B88-E88675847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098" y="652587"/>
            <a:ext cx="1709092" cy="6627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JUAN CARLOS VILLARREAL GARZA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JEFATURA DE OFICINA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23" name="AutoShape 49">
            <a:extLst>
              <a:ext uri="{FF2B5EF4-FFF2-40B4-BE49-F238E27FC236}">
                <a16:creationId xmlns:a16="http://schemas.microsoft.com/office/drawing/2014/main" id="{662BFB48-1B99-4FFE-AE76-CBE8596DF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059" y="4485558"/>
            <a:ext cx="1238712" cy="5889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COTI ADRIANA BACA BARRENO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AUXILIAR ADMINISTRATIVO “B”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TE02</a:t>
            </a:r>
          </a:p>
        </p:txBody>
      </p:sp>
      <p:sp>
        <p:nvSpPr>
          <p:cNvPr id="28" name="AutoShape 47"/>
          <p:cNvSpPr>
            <a:spLocks noChangeArrowheads="1"/>
          </p:cNvSpPr>
          <p:nvPr/>
        </p:nvSpPr>
        <p:spPr bwMode="auto">
          <a:xfrm>
            <a:off x="5930615" y="4485558"/>
            <a:ext cx="1261789" cy="5769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JESUS ORTEGA AMAYA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AUXILIAR ADMINISTRATIVO “B”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SO08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" name="Conector: angular 4">
            <a:extLst>
              <a:ext uri="{FF2B5EF4-FFF2-40B4-BE49-F238E27FC236}">
                <a16:creationId xmlns:a16="http://schemas.microsoft.com/office/drawing/2014/main" id="{1068A76E-6CE9-4C9A-98F9-B71DDF2DACCC}"/>
              </a:ext>
            </a:extLst>
          </p:cNvPr>
          <p:cNvCxnSpPr>
            <a:cxnSpLocks/>
            <a:stCxn id="35" idx="0"/>
            <a:endCxn id="24" idx="0"/>
          </p:cNvCxnSpPr>
          <p:nvPr/>
        </p:nvCxnSpPr>
        <p:spPr>
          <a:xfrm rot="5400000" flipH="1" flipV="1">
            <a:off x="4597957" y="1231244"/>
            <a:ext cx="821" cy="6485417"/>
          </a:xfrm>
          <a:prstGeom prst="bentConnector3">
            <a:avLst>
              <a:gd name="adj1" fmla="val 3700962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3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A46C7CA-63B5-4529-88B9-A3D640979EEB}"/>
              </a:ext>
            </a:extLst>
          </p:cNvPr>
          <p:cNvCxnSpPr>
            <a:cxnSpLocks/>
          </p:cNvCxnSpPr>
          <p:nvPr/>
        </p:nvCxnSpPr>
        <p:spPr>
          <a:xfrm flipH="1">
            <a:off x="4587498" y="1730483"/>
            <a:ext cx="1" cy="18318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15">
            <a:extLst>
              <a:ext uri="{FF2B5EF4-FFF2-40B4-BE49-F238E27FC236}">
                <a16:creationId xmlns:a16="http://schemas.microsoft.com/office/drawing/2014/main" id="{445F6D08-F632-4317-805E-8DAF83E0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483" y="1124744"/>
            <a:ext cx="1885919" cy="6482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" name="AutoShape 27">
            <a:extLst>
              <a:ext uri="{FF2B5EF4-FFF2-40B4-BE49-F238E27FC236}">
                <a16:creationId xmlns:a16="http://schemas.microsoft.com/office/drawing/2014/main" id="{BCA18247-1FDB-424F-9834-F321564B4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706" y="3788430"/>
            <a:ext cx="1828800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EDGAR PEREZ PIÑA</a:t>
            </a:r>
          </a:p>
          <a:p>
            <a:r>
              <a:rPr lang="es-MX" sz="800" b="0" dirty="0">
                <a:latin typeface="Arial Narrow" pitchFamily="34" charset="0"/>
              </a:rPr>
              <a:t>JEFE DE ENLACE OPERATIVO</a:t>
            </a:r>
          </a:p>
          <a:p>
            <a:r>
              <a:rPr lang="es-ES_tradnl" sz="800" b="0" dirty="0">
                <a:latin typeface="Arial Narrow" pitchFamily="34" charset="0"/>
              </a:rPr>
              <a:t>MMS04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B3E4B0B9-E4EB-4F31-8694-1E1F73223A64}"/>
              </a:ext>
            </a:extLst>
          </p:cNvPr>
          <p:cNvCxnSpPr>
            <a:cxnSpLocks/>
            <a:stCxn id="13" idx="0"/>
            <a:endCxn id="16" idx="0"/>
          </p:cNvCxnSpPr>
          <p:nvPr/>
        </p:nvCxnSpPr>
        <p:spPr>
          <a:xfrm rot="16200000" flipH="1">
            <a:off x="4013343" y="2358192"/>
            <a:ext cx="966125" cy="3826601"/>
          </a:xfrm>
          <a:prstGeom prst="bentConnector3">
            <a:avLst>
              <a:gd name="adj1" fmla="val -236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utoShape 27">
            <a:extLst>
              <a:ext uri="{FF2B5EF4-FFF2-40B4-BE49-F238E27FC236}">
                <a16:creationId xmlns:a16="http://schemas.microsoft.com/office/drawing/2014/main" id="{5E5FDEEA-B76D-450A-93AD-EB55C1A3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2348880"/>
            <a:ext cx="1885919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CARLOS DANIEL DE MENDOZA JASSO</a:t>
            </a:r>
          </a:p>
          <a:p>
            <a:r>
              <a:rPr lang="es-MX" sz="800" b="0" dirty="0">
                <a:latin typeface="Arial Narrow" pitchFamily="34" charset="0"/>
              </a:rPr>
              <a:t>SECRETARIA PRIVADA</a:t>
            </a:r>
          </a:p>
          <a:p>
            <a:r>
              <a:rPr lang="es-ES_tradnl" sz="800" b="0" dirty="0">
                <a:latin typeface="Arial Narrow" pitchFamily="34" charset="0"/>
              </a:rPr>
              <a:t>MMS02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11C32EB6-97BB-446A-AA8B-193FDDFFC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117" y="4754555"/>
            <a:ext cx="1653179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ES_tradnl" sz="800" b="0" dirty="0">
                <a:latin typeface="Arial Narrow" pitchFamily="34" charset="0"/>
              </a:rPr>
              <a:t>ESTEFANI ADILEM GUERRERO RAMIREZ</a:t>
            </a:r>
          </a:p>
          <a:p>
            <a:r>
              <a:rPr lang="es-ES_tradnl" sz="800" b="0" dirty="0">
                <a:latin typeface="Arial Narrow" pitchFamily="34" charset="0"/>
              </a:rPr>
              <a:t>AUXILIAR ADMINISTRATIVO “C”</a:t>
            </a:r>
          </a:p>
          <a:p>
            <a:r>
              <a:rPr lang="es-ES_tradnl" sz="800" b="0" dirty="0">
                <a:latin typeface="Arial Narrow" pitchFamily="34" charset="0"/>
              </a:rPr>
              <a:t>TE03</a:t>
            </a:r>
          </a:p>
        </p:txBody>
      </p:sp>
      <p:sp>
        <p:nvSpPr>
          <p:cNvPr id="17" name="AutoShape 27">
            <a:extLst>
              <a:ext uri="{FF2B5EF4-FFF2-40B4-BE49-F238E27FC236}">
                <a16:creationId xmlns:a16="http://schemas.microsoft.com/office/drawing/2014/main" id="{BFCE5CC9-7BB0-4154-B4C2-84A7DEC76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479" y="3805745"/>
            <a:ext cx="1653180" cy="65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A</a:t>
            </a:r>
            <a:r>
              <a:rPr lang="es-MX" sz="800" b="0" dirty="0">
                <a:latin typeface="Arial Narrow" pitchFamily="34" charset="0"/>
              </a:rPr>
              <a:t>NA ELSA ITURBE HERRERA</a:t>
            </a:r>
          </a:p>
          <a:p>
            <a:r>
              <a:rPr lang="es-MX" sz="800" b="0" dirty="0">
                <a:latin typeface="Arial Narrow" pitchFamily="34" charset="0"/>
              </a:rPr>
              <a:t>DIRECCION DE CONTROL DE GESTION </a:t>
            </a:r>
          </a:p>
          <a:p>
            <a:r>
              <a:rPr lang="es-ES_tradnl" sz="800" b="0" dirty="0">
                <a:latin typeface="Arial Narrow" pitchFamily="34" charset="0"/>
              </a:rPr>
              <a:t>MM01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27">
            <a:extLst>
              <a:ext uri="{FF2B5EF4-FFF2-40B4-BE49-F238E27FC236}">
                <a16:creationId xmlns:a16="http://schemas.microsoft.com/office/drawing/2014/main" id="{E9D95023-A609-49F7-8523-BFC5B742E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6075" y="3975588"/>
            <a:ext cx="1652130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JAVIER RODRIGUEZ SALAZAR</a:t>
            </a:r>
          </a:p>
          <a:p>
            <a:r>
              <a:rPr lang="es-ES_tradnl" sz="800" b="0" dirty="0">
                <a:latin typeface="Arial Narrow" pitchFamily="34" charset="0"/>
              </a:rPr>
              <a:t>COORDINACION DE SISTEMAS, </a:t>
            </a:r>
          </a:p>
          <a:p>
            <a:r>
              <a:rPr lang="es-ES_tradnl" sz="800" b="0" dirty="0">
                <a:latin typeface="Arial Narrow" pitchFamily="34" charset="0"/>
              </a:rPr>
              <a:t>ESTADISTICAS Y GEOGRAFÍA</a:t>
            </a:r>
            <a:endParaRPr lang="es-MX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MM02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F0251543-BB59-44F5-B77A-C7096DEBE03A}"/>
              </a:ext>
            </a:extLst>
          </p:cNvPr>
          <p:cNvCxnSpPr>
            <a:cxnSpLocks/>
            <a:stCxn id="20" idx="0"/>
            <a:endCxn id="16" idx="0"/>
          </p:cNvCxnSpPr>
          <p:nvPr/>
        </p:nvCxnSpPr>
        <p:spPr>
          <a:xfrm rot="5400000" flipH="1" flipV="1">
            <a:off x="4305221" y="1088670"/>
            <a:ext cx="12700" cy="5773837"/>
          </a:xfrm>
          <a:prstGeom prst="bentConnector3">
            <a:avLst>
              <a:gd name="adj1" fmla="val 154881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A498293-8831-4A6A-9019-EE349AFFDFC9}"/>
              </a:ext>
            </a:extLst>
          </p:cNvPr>
          <p:cNvCxnSpPr>
            <a:cxnSpLocks/>
          </p:cNvCxnSpPr>
          <p:nvPr/>
        </p:nvCxnSpPr>
        <p:spPr>
          <a:xfrm>
            <a:off x="4293247" y="1700251"/>
            <a:ext cx="0" cy="2088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utoShape 27">
            <a:extLst>
              <a:ext uri="{FF2B5EF4-FFF2-40B4-BE49-F238E27FC236}">
                <a16:creationId xmlns:a16="http://schemas.microsoft.com/office/drawing/2014/main" id="{9DCAA580-3D27-4AB0-B19B-92419EED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2283855"/>
            <a:ext cx="1885919" cy="7130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r>
              <a:rPr lang="es-MX" sz="800" b="0" dirty="0">
                <a:latin typeface="Arial Narrow" pitchFamily="34" charset="0"/>
              </a:rPr>
              <a:t>MAURO OTONIEL SANCHEZ </a:t>
            </a:r>
            <a:r>
              <a:rPr lang="es-MX" sz="800" b="0" dirty="0" err="1">
                <a:latin typeface="Arial Narrow" pitchFamily="34" charset="0"/>
              </a:rPr>
              <a:t>SANCHEZ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SECRETARIA TECNICA</a:t>
            </a:r>
          </a:p>
          <a:p>
            <a:r>
              <a:rPr lang="es-ES_tradnl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445F6D08-F632-4317-805E-8DAF83E0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0287" y="1215879"/>
            <a:ext cx="1885919" cy="7003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ES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ES" sz="800" b="0" dirty="0" smtClean="0">
                <a:latin typeface="Arial Narrow" pitchFamily="34" charset="0"/>
              </a:rPr>
              <a:t>DE </a:t>
            </a:r>
            <a:r>
              <a:rPr lang="es-ES" sz="800" b="0" dirty="0">
                <a:latin typeface="Arial Narrow" pitchFamily="34" charset="0"/>
              </a:rPr>
              <a:t>LAS FUENTES HERNÁNDEZ</a:t>
            </a: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9E55A1C-B0B8-447E-94C4-DD0CE5586C12}"/>
              </a:ext>
            </a:extLst>
          </p:cNvPr>
          <p:cNvCxnSpPr>
            <a:cxnSpLocks/>
          </p:cNvCxnSpPr>
          <p:nvPr/>
        </p:nvCxnSpPr>
        <p:spPr>
          <a:xfrm>
            <a:off x="3400995" y="3789040"/>
            <a:ext cx="0" cy="1432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343CF3B-F6C1-4B4A-A978-BBD00953C4D8}"/>
              </a:ext>
            </a:extLst>
          </p:cNvPr>
          <p:cNvCxnSpPr>
            <a:cxnSpLocks/>
          </p:cNvCxnSpPr>
          <p:nvPr/>
        </p:nvCxnSpPr>
        <p:spPr>
          <a:xfrm>
            <a:off x="5323450" y="3789040"/>
            <a:ext cx="0" cy="1266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27">
            <a:extLst>
              <a:ext uri="{FF2B5EF4-FFF2-40B4-BE49-F238E27FC236}">
                <a16:creationId xmlns:a16="http://schemas.microsoft.com/office/drawing/2014/main" id="{A44A4C05-3BA5-47E2-A6D4-3447A9116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485" y="3977970"/>
            <a:ext cx="1637021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ALDO DANIEL GONZALEZ GARIBAY</a:t>
            </a:r>
          </a:p>
          <a:p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MM01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4" name="AutoShape 27">
            <a:extLst>
              <a:ext uri="{FF2B5EF4-FFF2-40B4-BE49-F238E27FC236}">
                <a16:creationId xmlns:a16="http://schemas.microsoft.com/office/drawing/2014/main" id="{A86760FF-8CE4-4D6B-93A4-582B9D476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938" y="3975588"/>
            <a:ext cx="1637021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ALVARO DE LEON SALAS</a:t>
            </a:r>
          </a:p>
          <a:p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MM01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" name="AutoShape 27">
            <a:extLst>
              <a:ext uri="{FF2B5EF4-FFF2-40B4-BE49-F238E27FC236}">
                <a16:creationId xmlns:a16="http://schemas.microsoft.com/office/drawing/2014/main" id="{E7384842-92B3-4B0D-AE89-9E9538107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938" y="4891730"/>
            <a:ext cx="1637021" cy="638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JORGE JULIAN ANZALDUA GUITRON</a:t>
            </a:r>
          </a:p>
          <a:p>
            <a:r>
              <a:rPr lang="es-MX" sz="800" b="0" dirty="0">
                <a:latin typeface="Arial Narrow" pitchFamily="34" charset="0"/>
              </a:rPr>
              <a:t>SUBDIRECCION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MM06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32" name="AutoShape 27">
            <a:extLst>
              <a:ext uri="{FF2B5EF4-FFF2-40B4-BE49-F238E27FC236}">
                <a16:creationId xmlns:a16="http://schemas.microsoft.com/office/drawing/2014/main" id="{E80CB9A2-787C-4B2F-84E9-F0355BA55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700" y="4902363"/>
            <a:ext cx="1734590" cy="638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MIGUEL ANGEL EDUARDO DURON LARA</a:t>
            </a:r>
          </a:p>
          <a:p>
            <a:r>
              <a:rPr lang="es-MX" sz="800" b="0" dirty="0">
                <a:latin typeface="Arial Narrow" pitchFamily="34" charset="0"/>
              </a:rPr>
              <a:t>SUBDIRECCION DE AREA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MM06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20" name="AutoShape 27">
            <a:extLst>
              <a:ext uri="{FF2B5EF4-FFF2-40B4-BE49-F238E27FC236}">
                <a16:creationId xmlns:a16="http://schemas.microsoft.com/office/drawing/2014/main" id="{C91439C1-6F92-4ECF-B423-4BDAFEB7D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975588"/>
            <a:ext cx="1757501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PAULINA DEL ROCIO CUELLAR DE LA PEÑA</a:t>
            </a:r>
          </a:p>
          <a:p>
            <a:r>
              <a:rPr lang="es-ES_tradnl" sz="800" b="0" dirty="0">
                <a:latin typeface="Arial Narrow" pitchFamily="34" charset="0"/>
              </a:rPr>
              <a:t>COORDINACION DE INNOVACION </a:t>
            </a:r>
          </a:p>
          <a:p>
            <a:r>
              <a:rPr lang="es-ES_tradnl" sz="800" b="0" dirty="0">
                <a:latin typeface="Arial Narrow" pitchFamily="34" charset="0"/>
              </a:rPr>
              <a:t>GUBERNAMENTAL</a:t>
            </a:r>
            <a:endParaRPr lang="es-MX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MM01</a:t>
            </a:r>
          </a:p>
          <a:p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>
            <a:cxnSpLocks/>
          </p:cNvCxnSpPr>
          <p:nvPr/>
        </p:nvCxnSpPr>
        <p:spPr>
          <a:xfrm>
            <a:off x="4447386" y="754071"/>
            <a:ext cx="0" cy="173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59" name="AutoShape 14"/>
          <p:cNvSpPr>
            <a:spLocks noChangeArrowheads="1"/>
          </p:cNvSpPr>
          <p:nvPr/>
        </p:nvSpPr>
        <p:spPr bwMode="auto">
          <a:xfrm>
            <a:off x="3620656" y="1126133"/>
            <a:ext cx="1656184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RODOLFO DE LEON  SALAS</a:t>
            </a:r>
          </a:p>
          <a:p>
            <a:r>
              <a:rPr lang="es-MX" sz="800" b="0" dirty="0">
                <a:latin typeface="Arial Narrow" pitchFamily="34" charset="0"/>
              </a:rPr>
              <a:t>COORDINACION GENERAL</a:t>
            </a:r>
          </a:p>
          <a:p>
            <a:r>
              <a:rPr lang="es-MX" sz="800" b="0" dirty="0">
                <a:latin typeface="Arial Narrow" pitchFamily="34" charset="0"/>
              </a:rPr>
              <a:t>ADMINISTRATIVA</a:t>
            </a:r>
          </a:p>
          <a:p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9" name="AutoShape 15">
            <a:extLst>
              <a:ext uri="{FF2B5EF4-FFF2-40B4-BE49-F238E27FC236}">
                <a16:creationId xmlns:a16="http://schemas.microsoft.com/office/drawing/2014/main" id="{84280F5D-9906-4716-8851-D41443499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0656" y="425468"/>
            <a:ext cx="1633164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9" name="Line 20">
            <a:extLst>
              <a:ext uri="{FF2B5EF4-FFF2-40B4-BE49-F238E27FC236}">
                <a16:creationId xmlns:a16="http://schemas.microsoft.com/office/drawing/2014/main" id="{F6542305-96CC-430A-842F-F325E350C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9076" y="5118572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8" name="Line 21">
            <a:extLst>
              <a:ext uri="{FF2B5EF4-FFF2-40B4-BE49-F238E27FC236}">
                <a16:creationId xmlns:a16="http://schemas.microsoft.com/office/drawing/2014/main" id="{000CC7D5-569D-40AA-973F-D605C0D17A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5901" y="4602394"/>
            <a:ext cx="284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" name="Line 22">
            <a:extLst>
              <a:ext uri="{FF2B5EF4-FFF2-40B4-BE49-F238E27FC236}">
                <a16:creationId xmlns:a16="http://schemas.microsoft.com/office/drawing/2014/main" id="{9B2B4354-CF03-4780-8BDE-75FEDBAEC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8126" y="4159722"/>
            <a:ext cx="34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3" name="Line 23">
            <a:extLst>
              <a:ext uri="{FF2B5EF4-FFF2-40B4-BE49-F238E27FC236}">
                <a16:creationId xmlns:a16="http://schemas.microsoft.com/office/drawing/2014/main" id="{84B373ED-B9BD-488B-9F83-B5C0EE886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4221" y="3666009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4" name="AutoShape 30">
            <a:extLst>
              <a:ext uri="{FF2B5EF4-FFF2-40B4-BE49-F238E27FC236}">
                <a16:creationId xmlns:a16="http://schemas.microsoft.com/office/drawing/2014/main" id="{3FD004F3-B9CC-4615-AB04-E9D7A2684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026" y="4891618"/>
            <a:ext cx="1227137" cy="4849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r>
              <a:rPr lang="es-ES" sz="700" b="0" dirty="0">
                <a:latin typeface="Arial Narrow" pitchFamily="34" charset="0"/>
              </a:rPr>
              <a:t>MA. ZALEM VILLALOBOS SUAREZ</a:t>
            </a:r>
            <a:endParaRPr lang="es-ES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TECNICO ADMINSTRATIVO "A“</a:t>
            </a:r>
          </a:p>
          <a:p>
            <a:pPr defTabSz="762000" eaLnBrk="0" hangingPunct="0"/>
            <a:r>
              <a:rPr lang="es-ES" sz="800" b="0" dirty="0">
                <a:latin typeface="Arial Narrow" pitchFamily="34" charset="0"/>
              </a:rPr>
              <a:t>SO12-3</a:t>
            </a:r>
          </a:p>
        </p:txBody>
      </p:sp>
      <p:sp>
        <p:nvSpPr>
          <p:cNvPr id="115" name="AutoShape 32">
            <a:extLst>
              <a:ext uri="{FF2B5EF4-FFF2-40B4-BE49-F238E27FC236}">
                <a16:creationId xmlns:a16="http://schemas.microsoft.com/office/drawing/2014/main" id="{3E4137F8-B27F-4D94-885E-0495033EA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83" y="3384917"/>
            <a:ext cx="1282049" cy="4703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MARTHA A. BETANCOURT MORALES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ANALISTA ADMINISTRATIVO "C“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6" name="AutoShape 36">
            <a:extLst>
              <a:ext uri="{FF2B5EF4-FFF2-40B4-BE49-F238E27FC236}">
                <a16:creationId xmlns:a16="http://schemas.microsoft.com/office/drawing/2014/main" id="{9F162C5C-F999-4C9E-A54B-5B9B889A9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857" y="4415131"/>
            <a:ext cx="1236048" cy="4576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MARIO A. FLORES PEREZ.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TECNICO EN MANTENIMIENTO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GENERAL “B”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SO12-3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17" name="Line 37">
            <a:extLst>
              <a:ext uri="{FF2B5EF4-FFF2-40B4-BE49-F238E27FC236}">
                <a16:creationId xmlns:a16="http://schemas.microsoft.com/office/drawing/2014/main" id="{1170B224-4262-4585-970E-E98EBED11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119" y="519939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8" name="AutoShape 50">
            <a:extLst>
              <a:ext uri="{FF2B5EF4-FFF2-40B4-BE49-F238E27FC236}">
                <a16:creationId xmlns:a16="http://schemas.microsoft.com/office/drawing/2014/main" id="{FD596DC6-F9DA-4091-A126-94F48731E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298" y="4906366"/>
            <a:ext cx="1236048" cy="4301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JOSE  LUIS SANCHEZ RMZ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AUXILIAR DE SERVICIO "B“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9" name="Line 20">
            <a:extLst>
              <a:ext uri="{FF2B5EF4-FFF2-40B4-BE49-F238E27FC236}">
                <a16:creationId xmlns:a16="http://schemas.microsoft.com/office/drawing/2014/main" id="{7896A62F-0D71-4FDC-8560-AE4E1F9B6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812" y="4002937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120" name="2 Conector recto">
            <a:extLst>
              <a:ext uri="{FF2B5EF4-FFF2-40B4-BE49-F238E27FC236}">
                <a16:creationId xmlns:a16="http://schemas.microsoft.com/office/drawing/2014/main" id="{2E6665E0-4561-4A2C-90B1-840C21587CB2}"/>
              </a:ext>
            </a:extLst>
          </p:cNvPr>
          <p:cNvCxnSpPr>
            <a:cxnSpLocks/>
          </p:cNvCxnSpPr>
          <p:nvPr/>
        </p:nvCxnSpPr>
        <p:spPr>
          <a:xfrm>
            <a:off x="4449250" y="2149060"/>
            <a:ext cx="850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AutoShape 56">
            <a:extLst>
              <a:ext uri="{FF2B5EF4-FFF2-40B4-BE49-F238E27FC236}">
                <a16:creationId xmlns:a16="http://schemas.microsoft.com/office/drawing/2014/main" id="{4F1BCE78-43EE-46D9-8044-E37FC384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1872834"/>
            <a:ext cx="1438276" cy="5292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ALESI VIANEY LOPEZ MIRELES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SECRETARIA “E” 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22" name="Line 16">
            <a:extLst>
              <a:ext uri="{FF2B5EF4-FFF2-40B4-BE49-F238E27FC236}">
                <a16:creationId xmlns:a16="http://schemas.microsoft.com/office/drawing/2014/main" id="{C34192C2-6A0A-4CC2-A894-19D076ECB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1312" y="4165453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123" name="77 Conector angular">
            <a:extLst>
              <a:ext uri="{FF2B5EF4-FFF2-40B4-BE49-F238E27FC236}">
                <a16:creationId xmlns:a16="http://schemas.microsoft.com/office/drawing/2014/main" id="{B69D6929-4061-4614-89DF-D44A64813FCE}"/>
              </a:ext>
            </a:extLst>
          </p:cNvPr>
          <p:cNvCxnSpPr>
            <a:cxnSpLocks/>
            <a:endCxn id="150" idx="1"/>
          </p:cNvCxnSpPr>
          <p:nvPr/>
        </p:nvCxnSpPr>
        <p:spPr>
          <a:xfrm rot="5400000">
            <a:off x="613590" y="3811114"/>
            <a:ext cx="3026375" cy="688170"/>
          </a:xfrm>
          <a:prstGeom prst="bentConnector4">
            <a:avLst>
              <a:gd name="adj1" fmla="val 21835"/>
              <a:gd name="adj2" fmla="val 1131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Line 20">
            <a:extLst>
              <a:ext uri="{FF2B5EF4-FFF2-40B4-BE49-F238E27FC236}">
                <a16:creationId xmlns:a16="http://schemas.microsoft.com/office/drawing/2014/main" id="{328C63F9-A31F-4F76-BF5D-DF64C67CB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2479" y="558103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" name="AutoShape 41">
            <a:extLst>
              <a:ext uri="{FF2B5EF4-FFF2-40B4-BE49-F238E27FC236}">
                <a16:creationId xmlns:a16="http://schemas.microsoft.com/office/drawing/2014/main" id="{CFC1D4DC-8BD2-47D4-8337-2A51E819C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969" y="4415131"/>
            <a:ext cx="1255351" cy="42385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MAURICIO SALINAS TORRES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CHOFER A TODO SERVICIO “A”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SO11-4</a:t>
            </a:r>
          </a:p>
        </p:txBody>
      </p:sp>
      <p:sp>
        <p:nvSpPr>
          <p:cNvPr id="126" name="AutoShape 41">
            <a:extLst>
              <a:ext uri="{FF2B5EF4-FFF2-40B4-BE49-F238E27FC236}">
                <a16:creationId xmlns:a16="http://schemas.microsoft.com/office/drawing/2014/main" id="{CD360123-AF21-46CE-82F7-85ED3B8E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912" y="3950954"/>
            <a:ext cx="1233487" cy="4175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PEDRO MORALES IBARRA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TITULAR DE MANTENIMIENTO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SO14</a:t>
            </a:r>
          </a:p>
        </p:txBody>
      </p:sp>
      <p:sp>
        <p:nvSpPr>
          <p:cNvPr id="127" name="Line 16">
            <a:extLst>
              <a:ext uri="{FF2B5EF4-FFF2-40B4-BE49-F238E27FC236}">
                <a16:creationId xmlns:a16="http://schemas.microsoft.com/office/drawing/2014/main" id="{4824EFBB-E359-4052-8CB6-F83A8808C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6834" y="4703878"/>
            <a:ext cx="1981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" name="Line 20">
            <a:extLst>
              <a:ext uri="{FF2B5EF4-FFF2-40B4-BE49-F238E27FC236}">
                <a16:creationId xmlns:a16="http://schemas.microsoft.com/office/drawing/2014/main" id="{EB1CFA7B-ED40-4A0C-84BF-13301A128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812" y="3490366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9" name="AutoShape 49">
            <a:extLst>
              <a:ext uri="{FF2B5EF4-FFF2-40B4-BE49-F238E27FC236}">
                <a16:creationId xmlns:a16="http://schemas.microsoft.com/office/drawing/2014/main" id="{EEDDF2A8-6596-45AF-81C3-39F518BE0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725" y="4444029"/>
            <a:ext cx="1442721" cy="4240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E. GRICELDA VALDES CARDENAS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ANALISTA ADMINISTRATIVO "C"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0" name="Line 20">
            <a:extLst>
              <a:ext uri="{FF2B5EF4-FFF2-40B4-BE49-F238E27FC236}">
                <a16:creationId xmlns:a16="http://schemas.microsoft.com/office/drawing/2014/main" id="{22B6D63C-DE52-43D2-B622-952603A66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924" y="4404014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1" name="AutoShape 47">
            <a:extLst>
              <a:ext uri="{FF2B5EF4-FFF2-40B4-BE49-F238E27FC236}">
                <a16:creationId xmlns:a16="http://schemas.microsoft.com/office/drawing/2014/main" id="{632565FF-B9B0-4BD7-9E5B-8BE3418FE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864" y="4237562"/>
            <a:ext cx="1452552" cy="4104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JESUS RAMOS QUIÑONES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ARCHIVISTA “B”</a:t>
            </a:r>
            <a:endParaRPr lang="es-ES_tradnl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SO09-5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2" name="Line 45">
            <a:extLst>
              <a:ext uri="{FF2B5EF4-FFF2-40B4-BE49-F238E27FC236}">
                <a16:creationId xmlns:a16="http://schemas.microsoft.com/office/drawing/2014/main" id="{C4F03C88-FBCD-4091-9F57-11C050AA4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358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3" name="Line 46">
            <a:extLst>
              <a:ext uri="{FF2B5EF4-FFF2-40B4-BE49-F238E27FC236}">
                <a16:creationId xmlns:a16="http://schemas.microsoft.com/office/drawing/2014/main" id="{0A1C8990-650E-43A0-BE0F-519B6CF4C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4138456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4" name="Line 59">
            <a:extLst>
              <a:ext uri="{FF2B5EF4-FFF2-40B4-BE49-F238E27FC236}">
                <a16:creationId xmlns:a16="http://schemas.microsoft.com/office/drawing/2014/main" id="{D08AF0E3-0564-42C8-8A13-B81969F10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46962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5" name="AutoShape 60">
            <a:extLst>
              <a:ext uri="{FF2B5EF4-FFF2-40B4-BE49-F238E27FC236}">
                <a16:creationId xmlns:a16="http://schemas.microsoft.com/office/drawing/2014/main" id="{6A87E3CB-C4B1-4DDB-80A0-76BC0CC30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39" y="3327424"/>
            <a:ext cx="1389062" cy="487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FELIX NAJERA MARTINEZ</a:t>
            </a:r>
          </a:p>
          <a:p>
            <a:pPr defTabSz="762000"/>
            <a:r>
              <a:rPr lang="es-MX" sz="800" b="0" dirty="0">
                <a:latin typeface="Arial Narrow" pitchFamily="34" charset="0"/>
              </a:rPr>
              <a:t>COORDINACION DE INCIDENCIAS </a:t>
            </a:r>
          </a:p>
          <a:p>
            <a:pPr defTabSz="762000"/>
            <a:r>
              <a:rPr lang="es-MX" sz="800" b="0" dirty="0">
                <a:latin typeface="Arial Narrow" pitchFamily="34" charset="0"/>
              </a:rPr>
              <a:t>DE PERSONAL </a:t>
            </a:r>
          </a:p>
          <a:p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6" name="AutoShape 47">
            <a:extLst>
              <a:ext uri="{FF2B5EF4-FFF2-40B4-BE49-F238E27FC236}">
                <a16:creationId xmlns:a16="http://schemas.microsoft.com/office/drawing/2014/main" id="{FB2F3F58-DDE1-44C2-8481-272B15B7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3" y="4430831"/>
            <a:ext cx="1381114" cy="4886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EMMANUEL I. RIOS ALDACO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COORDINADOR DE PROGRAMAS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DE CAPACITACION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MM06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7" name="AutoShape 47">
            <a:extLst>
              <a:ext uri="{FF2B5EF4-FFF2-40B4-BE49-F238E27FC236}">
                <a16:creationId xmlns:a16="http://schemas.microsoft.com/office/drawing/2014/main" id="{BBDFAE5D-47BE-42A9-8DBE-AA929EAB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6" y="3857091"/>
            <a:ext cx="1381114" cy="5099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ELISA ALEJANDRINA DIAZ GARCES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SUBDIRECCION DE SEGUIMIENTO 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DE CAPACITACION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8" name="AutoShape 63">
            <a:extLst>
              <a:ext uri="{FF2B5EF4-FFF2-40B4-BE49-F238E27FC236}">
                <a16:creationId xmlns:a16="http://schemas.microsoft.com/office/drawing/2014/main" id="{1897707C-1306-4392-8A8B-25351C3C6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834" y="3392717"/>
            <a:ext cx="1354139" cy="5072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/>
            <a:endParaRPr lang="es-MX" sz="800" b="0" dirty="0">
              <a:latin typeface="Arial Narrow" pitchFamily="34" charset="0"/>
            </a:endParaRPr>
          </a:p>
          <a:p>
            <a:pPr defTabSz="762000"/>
            <a:r>
              <a:rPr lang="es-MX" sz="700" b="0" dirty="0">
                <a:latin typeface="Arial Narrow" pitchFamily="34" charset="0"/>
              </a:rPr>
              <a:t>DIEGO ARTURO CABRERA FLORES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COORDINADOR DE JEFES 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DE PROYECTOS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PR01</a:t>
            </a:r>
          </a:p>
          <a:p>
            <a:pPr defTabSz="762000" eaLnBrk="0" hangingPunct="0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9" name="Line 59">
            <a:extLst>
              <a:ext uri="{FF2B5EF4-FFF2-40B4-BE49-F238E27FC236}">
                <a16:creationId xmlns:a16="http://schemas.microsoft.com/office/drawing/2014/main" id="{B3E0B5C5-A563-47E6-A2C5-040F19840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514308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40" name="AutoShape 47">
            <a:extLst>
              <a:ext uri="{FF2B5EF4-FFF2-40B4-BE49-F238E27FC236}">
                <a16:creationId xmlns:a16="http://schemas.microsoft.com/office/drawing/2014/main" id="{6F272DA0-4D5F-46AA-A78F-59EB24995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7" y="4974123"/>
            <a:ext cx="1381114" cy="4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BIANCA GPE. GUZMAN GAMEZ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TECNICO ADMINISTRATIVO “A”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SO12-3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41" name="AutoShape 47">
            <a:extLst>
              <a:ext uri="{FF2B5EF4-FFF2-40B4-BE49-F238E27FC236}">
                <a16:creationId xmlns:a16="http://schemas.microsoft.com/office/drawing/2014/main" id="{890DA911-ADC9-4DE9-BD36-283DFC483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7" y="5942865"/>
            <a:ext cx="1381114" cy="411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M. SILVIA SALAZAR MATA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AUX DE ARCHIVO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42" name="Line 20">
            <a:extLst>
              <a:ext uri="{FF2B5EF4-FFF2-40B4-BE49-F238E27FC236}">
                <a16:creationId xmlns:a16="http://schemas.microsoft.com/office/drawing/2014/main" id="{5935F44D-AA96-4A40-8524-8D0D833F9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1086" y="3610611"/>
            <a:ext cx="1589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143" name="Conector recto 142">
            <a:extLst>
              <a:ext uri="{FF2B5EF4-FFF2-40B4-BE49-F238E27FC236}">
                <a16:creationId xmlns:a16="http://schemas.microsoft.com/office/drawing/2014/main" id="{522F10EB-300E-4126-875C-26FEC8F33C67}"/>
              </a:ext>
            </a:extLst>
          </p:cNvPr>
          <p:cNvCxnSpPr/>
          <p:nvPr/>
        </p:nvCxnSpPr>
        <p:spPr>
          <a:xfrm>
            <a:off x="2468003" y="2487647"/>
            <a:ext cx="0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AutoShape 12">
            <a:extLst>
              <a:ext uri="{FF2B5EF4-FFF2-40B4-BE49-F238E27FC236}">
                <a16:creationId xmlns:a16="http://schemas.microsoft.com/office/drawing/2014/main" id="{55E7F029-A4A3-4ACA-87C2-5F3115BEA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06" y="2657688"/>
            <a:ext cx="1535112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r>
              <a:rPr lang="es-MX" sz="800" b="0" dirty="0">
                <a:latin typeface="Arial Narrow" pitchFamily="34" charset="0"/>
              </a:rPr>
              <a:t>HILDA  G. RODRIGUEZ ESCOBEDO</a:t>
            </a:r>
            <a:endParaRPr lang="es-ES_tradnl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DIRECCION DE 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RECURSOS FINANCIEROS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45" name="Conector recto 144">
            <a:extLst>
              <a:ext uri="{FF2B5EF4-FFF2-40B4-BE49-F238E27FC236}">
                <a16:creationId xmlns:a16="http://schemas.microsoft.com/office/drawing/2014/main" id="{5B7BCD31-5C8F-4E88-83EA-C16169D1F543}"/>
              </a:ext>
            </a:extLst>
          </p:cNvPr>
          <p:cNvCxnSpPr/>
          <p:nvPr/>
        </p:nvCxnSpPr>
        <p:spPr>
          <a:xfrm>
            <a:off x="6732240" y="2488112"/>
            <a:ext cx="0" cy="407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Conector: angular 145">
            <a:extLst>
              <a:ext uri="{FF2B5EF4-FFF2-40B4-BE49-F238E27FC236}">
                <a16:creationId xmlns:a16="http://schemas.microsoft.com/office/drawing/2014/main" id="{13A5C8A3-5D4B-43BA-B563-B71E10DBF853}"/>
              </a:ext>
            </a:extLst>
          </p:cNvPr>
          <p:cNvCxnSpPr>
            <a:cxnSpLocks/>
            <a:endCxn id="177" idx="1"/>
          </p:cNvCxnSpPr>
          <p:nvPr/>
        </p:nvCxnSpPr>
        <p:spPr>
          <a:xfrm rot="5400000">
            <a:off x="5651407" y="3670083"/>
            <a:ext cx="1514405" cy="558876"/>
          </a:xfrm>
          <a:prstGeom prst="bentConnector4">
            <a:avLst>
              <a:gd name="adj1" fmla="val 8938"/>
              <a:gd name="adj2" fmla="val 1123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AutoShape 51">
            <a:extLst>
              <a:ext uri="{FF2B5EF4-FFF2-40B4-BE49-F238E27FC236}">
                <a16:creationId xmlns:a16="http://schemas.microsoft.com/office/drawing/2014/main" id="{9943E8FF-244A-4C29-B9C7-F6F9E1D9E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648" y="3358040"/>
            <a:ext cx="1424034" cy="5256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ES" sz="750" b="0" dirty="0">
                <a:latin typeface="Arial Narrow" pitchFamily="34" charset="0"/>
              </a:rPr>
              <a:t>ARTURO EDUARDO VALDEZ FLORES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SUBDIRECCION DE CONTROL 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ADMINISTRATIVO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MM04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148" name="AutoShape 47">
            <a:extLst>
              <a:ext uri="{FF2B5EF4-FFF2-40B4-BE49-F238E27FC236}">
                <a16:creationId xmlns:a16="http://schemas.microsoft.com/office/drawing/2014/main" id="{91BA16D8-1A22-45E6-A7CD-94F23AAE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231" y="3751049"/>
            <a:ext cx="1452552" cy="4375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SARA ELIA SANDOVAL HERNANDEZ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"C“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49" name="AutoShape 54">
            <a:extLst>
              <a:ext uri="{FF2B5EF4-FFF2-40B4-BE49-F238E27FC236}">
                <a16:creationId xmlns:a16="http://schemas.microsoft.com/office/drawing/2014/main" id="{09ECB068-08C1-4C4D-96B6-0D5C051AA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83" y="5398159"/>
            <a:ext cx="1236048" cy="4518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GERARDO OMAR GONZALEZ RUIZ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AUXILIAR DE MANTENIMIENTO "B“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50" name="AutoShape 48">
            <a:extLst>
              <a:ext uri="{FF2B5EF4-FFF2-40B4-BE49-F238E27FC236}">
                <a16:creationId xmlns:a16="http://schemas.microsoft.com/office/drawing/2014/main" id="{F11ED1E7-299A-468D-81E7-C5BDF291B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692" y="5430937"/>
            <a:ext cx="1428594" cy="4748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MARICELA ELIZABETH 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VICTORINO SALAZAR 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ARCHIVISTA "A"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SO10-3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151" name="Line 16">
            <a:extLst>
              <a:ext uri="{FF2B5EF4-FFF2-40B4-BE49-F238E27FC236}">
                <a16:creationId xmlns:a16="http://schemas.microsoft.com/office/drawing/2014/main" id="{5D85DC8F-3CD6-430D-9181-9C2141502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3445" y="3616371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2" name="AutoShape 5">
            <a:extLst>
              <a:ext uri="{FF2B5EF4-FFF2-40B4-BE49-F238E27FC236}">
                <a16:creationId xmlns:a16="http://schemas.microsoft.com/office/drawing/2014/main" id="{4A104F40-C948-4272-892C-01F5E01F9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130" y="3356809"/>
            <a:ext cx="1383978" cy="5180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ENRIQUE E RIVERA </a:t>
            </a:r>
            <a:r>
              <a:rPr lang="es-MX" sz="900" b="0" dirty="0">
                <a:latin typeface="Arial Narrow" pitchFamily="34" charset="0"/>
              </a:rPr>
              <a:t>GARCIA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SUBDIRECCION DE AREA “A”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3" name="AutoShape 49">
            <a:extLst>
              <a:ext uri="{FF2B5EF4-FFF2-40B4-BE49-F238E27FC236}">
                <a16:creationId xmlns:a16="http://schemas.microsoft.com/office/drawing/2014/main" id="{B15F60E8-0450-4D75-892A-658DDB4AC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88" y="3933056"/>
            <a:ext cx="1442721" cy="4703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ALAN DANIEL SORIA GUTIERREZ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RESPONSABLE DE PROGRAMAS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AD01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4" name="Line 16">
            <a:extLst>
              <a:ext uri="{FF2B5EF4-FFF2-40B4-BE49-F238E27FC236}">
                <a16:creationId xmlns:a16="http://schemas.microsoft.com/office/drawing/2014/main" id="{F621A7A8-6446-4D5E-A9CB-131653C71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132" y="5123846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5" name="AutoShape 44">
            <a:extLst>
              <a:ext uri="{FF2B5EF4-FFF2-40B4-BE49-F238E27FC236}">
                <a16:creationId xmlns:a16="http://schemas.microsoft.com/office/drawing/2014/main" id="{14D8D043-D3A9-43CE-B477-132E5DE2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158" y="4905615"/>
            <a:ext cx="1428751" cy="4663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BRENDA LI GARZA SOLIS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AUX DE ANALISTA " A“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6" name="AutoShape 47">
            <a:extLst>
              <a:ext uri="{FF2B5EF4-FFF2-40B4-BE49-F238E27FC236}">
                <a16:creationId xmlns:a16="http://schemas.microsoft.com/office/drawing/2014/main" id="{FD48FEFA-EE41-40F5-8EFD-28BD6BFC6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831" y="3290887"/>
            <a:ext cx="1452552" cy="4375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CARITINA DELABRA VAZQUEZ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"C“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SO14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57" name="Conector: angular 156">
            <a:extLst>
              <a:ext uri="{FF2B5EF4-FFF2-40B4-BE49-F238E27FC236}">
                <a16:creationId xmlns:a16="http://schemas.microsoft.com/office/drawing/2014/main" id="{1AF928A0-C786-407F-9F95-DBFB9B7E74E8}"/>
              </a:ext>
            </a:extLst>
          </p:cNvPr>
          <p:cNvCxnSpPr>
            <a:stCxn id="172" idx="2"/>
            <a:endCxn id="141" idx="1"/>
          </p:cNvCxnSpPr>
          <p:nvPr/>
        </p:nvCxnSpPr>
        <p:spPr>
          <a:xfrm rot="5400000">
            <a:off x="-987186" y="4360668"/>
            <a:ext cx="2912039" cy="663592"/>
          </a:xfrm>
          <a:prstGeom prst="bentConnector4">
            <a:avLst>
              <a:gd name="adj1" fmla="val 1925"/>
              <a:gd name="adj2" fmla="val 1072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Line 59">
            <a:extLst>
              <a:ext uri="{FF2B5EF4-FFF2-40B4-BE49-F238E27FC236}">
                <a16:creationId xmlns:a16="http://schemas.microsoft.com/office/drawing/2014/main" id="{C242CB82-A6D2-4CCA-AE60-6F540A7F8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5654211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9" name="AutoShape 48">
            <a:extLst>
              <a:ext uri="{FF2B5EF4-FFF2-40B4-BE49-F238E27FC236}">
                <a16:creationId xmlns:a16="http://schemas.microsoft.com/office/drawing/2014/main" id="{D2D1FEF4-2243-46BD-858E-36036E70C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39" y="5466375"/>
            <a:ext cx="1373188" cy="4277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MARIA CRISTINA DELGADO VALDEZ</a:t>
            </a:r>
          </a:p>
          <a:p>
            <a:pPr defTabSz="762000" eaLnBrk="0" hangingPunct="0"/>
            <a:r>
              <a:rPr lang="es-ES_tradnl" sz="750" b="0" dirty="0">
                <a:latin typeface="Arial Narrow" pitchFamily="34" charset="0"/>
              </a:rPr>
              <a:t>RECEPCIONISTA</a:t>
            </a:r>
          </a:p>
          <a:p>
            <a:pPr defTabSz="762000" eaLnBrk="0" hangingPunct="0"/>
            <a:r>
              <a:rPr lang="es-MX" sz="750" b="0" dirty="0">
                <a:latin typeface="Arial Narrow" pitchFamily="34" charset="0"/>
              </a:rPr>
              <a:t>SO08 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160" name="AutoShape 54">
            <a:extLst>
              <a:ext uri="{FF2B5EF4-FFF2-40B4-BE49-F238E27FC236}">
                <a16:creationId xmlns:a16="http://schemas.microsoft.com/office/drawing/2014/main" id="{8D13C349-B759-41E6-83A2-4EF30C4BC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558" y="3909003"/>
            <a:ext cx="1232899" cy="461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EFREN CEPEDA GARCÍA</a:t>
            </a:r>
          </a:p>
          <a:p>
            <a:pPr defTabSz="762000" eaLnBrk="0" hangingPunct="0"/>
            <a:r>
              <a:rPr lang="pt-BR" sz="700" b="0" dirty="0">
                <a:latin typeface="Arial Narrow" pitchFamily="34" charset="0"/>
              </a:rPr>
              <a:t>OPERADOR DE TRANSPORTE O </a:t>
            </a:r>
          </a:p>
          <a:p>
            <a:pPr defTabSz="762000" eaLnBrk="0" hangingPunct="0"/>
            <a:r>
              <a:rPr lang="pt-BR" sz="700" b="0" dirty="0">
                <a:latin typeface="Arial Narrow" pitchFamily="34" charset="0"/>
              </a:rPr>
              <a:t>MAQUINARIA ESPECIALIZADA "B“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SO13-2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61" name="AutoShape 13">
            <a:extLst>
              <a:ext uri="{FF2B5EF4-FFF2-40B4-BE49-F238E27FC236}">
                <a16:creationId xmlns:a16="http://schemas.microsoft.com/office/drawing/2014/main" id="{166040BE-28D4-4C01-BB38-5E93E1BA4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969" y="5398159"/>
            <a:ext cx="1279140" cy="4149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FRANCISCO GARCIA VASQUEZ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SO08-3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62" name="Line 20">
            <a:extLst>
              <a:ext uri="{FF2B5EF4-FFF2-40B4-BE49-F238E27FC236}">
                <a16:creationId xmlns:a16="http://schemas.microsoft.com/office/drawing/2014/main" id="{E836F51F-69BE-4BC4-BE20-DB2378FC8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2274" y="605176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3" name="AutoShape 54">
            <a:extLst>
              <a:ext uri="{FF2B5EF4-FFF2-40B4-BE49-F238E27FC236}">
                <a16:creationId xmlns:a16="http://schemas.microsoft.com/office/drawing/2014/main" id="{918ABBF6-6A06-46E5-AD0A-C03298B45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020" y="5850032"/>
            <a:ext cx="1239977" cy="3890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JOSEFA MARINES LOPEZ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INTENDENTE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64" name="Line 20">
            <a:extLst>
              <a:ext uri="{FF2B5EF4-FFF2-40B4-BE49-F238E27FC236}">
                <a16:creationId xmlns:a16="http://schemas.microsoft.com/office/drawing/2014/main" id="{5366543E-939D-48C5-8F85-9258313FC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812" y="4906366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5" name="Line 20">
            <a:extLst>
              <a:ext uri="{FF2B5EF4-FFF2-40B4-BE49-F238E27FC236}">
                <a16:creationId xmlns:a16="http://schemas.microsoft.com/office/drawing/2014/main" id="{B9EDE2C1-4D8E-4D20-A7CC-996F419E4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3660" y="5363627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66" name="AutoShape 61">
            <a:extLst>
              <a:ext uri="{FF2B5EF4-FFF2-40B4-BE49-F238E27FC236}">
                <a16:creationId xmlns:a16="http://schemas.microsoft.com/office/drawing/2014/main" id="{2C266152-C54A-4939-B387-2090A25A5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831" y="4701126"/>
            <a:ext cx="1452552" cy="4104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YAKELYN GUADALUPE SALAZAR SOTO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 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67" name="AutoShape 61">
            <a:extLst>
              <a:ext uri="{FF2B5EF4-FFF2-40B4-BE49-F238E27FC236}">
                <a16:creationId xmlns:a16="http://schemas.microsoft.com/office/drawing/2014/main" id="{37DE06E7-3FED-42EE-BF93-E7F8360A5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908" y="5157123"/>
            <a:ext cx="1404397" cy="4281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CLAUDIA ELIZABETH SANCHEZ ORTIZ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 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68" name="AutoShape 47">
            <a:extLst>
              <a:ext uri="{FF2B5EF4-FFF2-40B4-BE49-F238E27FC236}">
                <a16:creationId xmlns:a16="http://schemas.microsoft.com/office/drawing/2014/main" id="{DA2BD75E-420E-43F0-89FE-AE782378A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831" y="5623955"/>
            <a:ext cx="1452552" cy="426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JUANA MARIA ALVARADO RODRIGUEZ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AUXILIAR DE INTENDENCIA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SO06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9" name="Conector: angular 168">
            <a:extLst>
              <a:ext uri="{FF2B5EF4-FFF2-40B4-BE49-F238E27FC236}">
                <a16:creationId xmlns:a16="http://schemas.microsoft.com/office/drawing/2014/main" id="{B92AADE4-F1D3-4B89-A5CE-9836A114A412}"/>
              </a:ext>
            </a:extLst>
          </p:cNvPr>
          <p:cNvCxnSpPr>
            <a:cxnSpLocks/>
            <a:stCxn id="173" idx="2"/>
            <a:endCxn id="168" idx="1"/>
          </p:cNvCxnSpPr>
          <p:nvPr/>
        </p:nvCxnSpPr>
        <p:spPr>
          <a:xfrm rot="5400000">
            <a:off x="6720753" y="4171055"/>
            <a:ext cx="2624233" cy="708075"/>
          </a:xfrm>
          <a:prstGeom prst="bentConnector4">
            <a:avLst>
              <a:gd name="adj1" fmla="val 1774"/>
              <a:gd name="adj2" fmla="val 10825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AutoShape 51">
            <a:extLst>
              <a:ext uri="{FF2B5EF4-FFF2-40B4-BE49-F238E27FC236}">
                <a16:creationId xmlns:a16="http://schemas.microsoft.com/office/drawing/2014/main" id="{7A3593E9-307F-42F7-8A7F-5E7848BD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26" y="2654615"/>
            <a:ext cx="1465524" cy="5777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ES" sz="800" b="0" dirty="0">
                <a:latin typeface="Arial Narrow" pitchFamily="34" charset="0"/>
              </a:rPr>
              <a:t>CUAHUTEMOC ORTEGA CORRAL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SUBDIRECCION DE SERVICIOS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G</a:t>
            </a:r>
            <a:r>
              <a:rPr lang="es-MX" sz="800" b="0" dirty="0">
                <a:latin typeface="Arial Narrow" pitchFamily="34" charset="0"/>
              </a:rPr>
              <a:t>ENERALES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71" name="Conector: angular 170">
            <a:extLst>
              <a:ext uri="{FF2B5EF4-FFF2-40B4-BE49-F238E27FC236}">
                <a16:creationId xmlns:a16="http://schemas.microsoft.com/office/drawing/2014/main" id="{40DCF224-8D90-45A4-8B33-E845D6F4923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93766" y="-1084220"/>
            <a:ext cx="1" cy="7586277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AutoShape 15">
            <a:extLst>
              <a:ext uri="{FF2B5EF4-FFF2-40B4-BE49-F238E27FC236}">
                <a16:creationId xmlns:a16="http://schemas.microsoft.com/office/drawing/2014/main" id="{B6CF151A-F6D6-47A4-9BDC-D55B5D59D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3" y="2661770"/>
            <a:ext cx="1535112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BERTHA ELIZABETH GONZALEZ MTZ</a:t>
            </a:r>
          </a:p>
          <a:p>
            <a:r>
              <a:rPr lang="es-ES_tradnl" sz="800" b="0" dirty="0">
                <a:latin typeface="Arial Narrow" pitchFamily="34" charset="0"/>
              </a:rPr>
              <a:t>DIRECCION DE </a:t>
            </a:r>
          </a:p>
          <a:p>
            <a:r>
              <a:rPr lang="es-ES_tradnl" sz="800" b="0" dirty="0">
                <a:latin typeface="Arial Narrow" pitchFamily="34" charset="0"/>
              </a:rPr>
              <a:t>RECURSOS HUMANOS</a:t>
            </a:r>
          </a:p>
          <a:p>
            <a:r>
              <a:rPr lang="es-MX" sz="800" b="0" dirty="0">
                <a:latin typeface="Arial Narrow" pitchFamily="34" charset="0"/>
              </a:rPr>
              <a:t>MM02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73" name="AutoShape 51">
            <a:extLst>
              <a:ext uri="{FF2B5EF4-FFF2-40B4-BE49-F238E27FC236}">
                <a16:creationId xmlns:a16="http://schemas.microsoft.com/office/drawing/2014/main" id="{3FB2219C-1F53-4A6A-8A22-6D0FF572A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9501" y="2661771"/>
            <a:ext cx="1474810" cy="5512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ES" sz="800" b="0" dirty="0">
                <a:latin typeface="Arial Narrow" pitchFamily="34" charset="0"/>
              </a:rPr>
              <a:t>ALMA DELIA GUARDIOLA MARTINEZ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DEPARTAMENTO DE TRAMITES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74" name="Conector recto 173">
            <a:extLst>
              <a:ext uri="{FF2B5EF4-FFF2-40B4-BE49-F238E27FC236}">
                <a16:creationId xmlns:a16="http://schemas.microsoft.com/office/drawing/2014/main" id="{988525F7-45C0-4FA0-B4EF-4D7FCF974986}"/>
              </a:ext>
            </a:extLst>
          </p:cNvPr>
          <p:cNvCxnSpPr>
            <a:cxnSpLocks/>
          </p:cNvCxnSpPr>
          <p:nvPr/>
        </p:nvCxnSpPr>
        <p:spPr>
          <a:xfrm>
            <a:off x="4655834" y="2487647"/>
            <a:ext cx="0" cy="35569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AutoShape 5">
            <a:extLst>
              <a:ext uri="{FF2B5EF4-FFF2-40B4-BE49-F238E27FC236}">
                <a16:creationId xmlns:a16="http://schemas.microsoft.com/office/drawing/2014/main" id="{447CA31D-1CDC-495F-A1DA-9D7BD2384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595" y="2603051"/>
            <a:ext cx="1681245" cy="6406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CARLOS EFREN ONTIVEROS MUÑIZ</a:t>
            </a:r>
          </a:p>
          <a:p>
            <a:r>
              <a:rPr lang="es-MX" sz="800" b="0" dirty="0">
                <a:latin typeface="Arial Narrow" pitchFamily="34" charset="0"/>
              </a:rPr>
              <a:t>ENCARGADO </a:t>
            </a:r>
          </a:p>
          <a:p>
            <a:r>
              <a:rPr lang="es-MX" sz="800" b="0" dirty="0">
                <a:latin typeface="Arial Narrow" pitchFamily="34" charset="0"/>
              </a:rPr>
              <a:t>SUBDIRECCION DE</a:t>
            </a:r>
          </a:p>
          <a:p>
            <a:r>
              <a:rPr lang="es-MX" sz="800" b="0" dirty="0">
                <a:latin typeface="Arial Narrow" pitchFamily="34" charset="0"/>
              </a:rPr>
              <a:t> RECURSOS MATERIALES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SO12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76" name="AutoShape 54">
            <a:extLst>
              <a:ext uri="{FF2B5EF4-FFF2-40B4-BE49-F238E27FC236}">
                <a16:creationId xmlns:a16="http://schemas.microsoft.com/office/drawing/2014/main" id="{A7E1304C-32EF-471B-A16B-65739F0BD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244" y="5884222"/>
            <a:ext cx="1327625" cy="3890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CESAR GUADALUPE OBREGON RICO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AUXILIAR DE MANTENIMIENTO "B“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77" name="AutoShape 3">
            <a:extLst>
              <a:ext uri="{FF2B5EF4-FFF2-40B4-BE49-F238E27FC236}">
                <a16:creationId xmlns:a16="http://schemas.microsoft.com/office/drawing/2014/main" id="{4EAA79BA-28DF-4942-964D-524151B21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171" y="4462522"/>
            <a:ext cx="1401671" cy="48840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LEILA ELIZABETH VENEGAS LOPEZ</a:t>
            </a:r>
          </a:p>
          <a:p>
            <a:pPr defTabSz="762000" eaLnBrk="0" hangingPunct="0"/>
            <a:r>
              <a:rPr lang="es-ES" sz="700" b="0" dirty="0">
                <a:latin typeface="Arial Narrow" pitchFamily="34" charset="0"/>
              </a:rPr>
              <a:t>COORDINADOR DE JEFES</a:t>
            </a:r>
          </a:p>
          <a:p>
            <a:pPr defTabSz="762000" eaLnBrk="0" hangingPunct="0"/>
            <a:r>
              <a:rPr lang="es-ES" sz="700" b="0" dirty="0">
                <a:latin typeface="Arial Narrow" pitchFamily="34" charset="0"/>
              </a:rPr>
              <a:t> DE PROYECTOS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PR01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78" name="Line 20">
            <a:extLst>
              <a:ext uri="{FF2B5EF4-FFF2-40B4-BE49-F238E27FC236}">
                <a16:creationId xmlns:a16="http://schemas.microsoft.com/office/drawing/2014/main" id="{2613C38C-BE7B-4DDD-B989-7BB33559D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902" y="4149080"/>
            <a:ext cx="1589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9" name="AutoShape 47">
            <a:extLst>
              <a:ext uri="{FF2B5EF4-FFF2-40B4-BE49-F238E27FC236}">
                <a16:creationId xmlns:a16="http://schemas.microsoft.com/office/drawing/2014/main" id="{8AA5CE36-8D5F-4F19-90F0-932BE3F57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418" y="3927570"/>
            <a:ext cx="1419690" cy="4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RAMSES RODOLFO ROBLES CERDA</a:t>
            </a:r>
          </a:p>
          <a:p>
            <a:pPr defTabSz="762000" eaLnBrk="0" hangingPunct="0"/>
            <a:r>
              <a:rPr lang="es-ES_tradnl" sz="700" b="0" dirty="0">
                <a:latin typeface="Arial Narrow" pitchFamily="34" charset="0"/>
              </a:rPr>
              <a:t>TECNICO ADMINISTRATIVO “A”</a:t>
            </a:r>
          </a:p>
          <a:p>
            <a:pPr defTabSz="762000" eaLnBrk="0" hangingPunct="0"/>
            <a:r>
              <a:rPr lang="es-MX" sz="700" b="0" dirty="0">
                <a:latin typeface="Arial Narrow" pitchFamily="34" charset="0"/>
              </a:rPr>
              <a:t>SO12 </a:t>
            </a:r>
            <a:endParaRPr lang="es-ES" sz="7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5">
            <a:extLst>
              <a:ext uri="{FF2B5EF4-FFF2-40B4-BE49-F238E27FC236}">
                <a16:creationId xmlns:a16="http://schemas.microsoft.com/office/drawing/2014/main" id="{C30D1335-46DC-449F-A353-92D1E9E7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1548823"/>
            <a:ext cx="1680951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</a:t>
            </a:r>
          </a:p>
          <a:p>
            <a:r>
              <a:rPr lang="es-MX" sz="800" b="0" dirty="0" smtClean="0">
                <a:latin typeface="Arial Narrow" pitchFamily="34" charset="0"/>
              </a:rPr>
              <a:t> DE LAS 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8FCA22B1-8E28-43A5-86C9-B94A4D00B10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404364" y="2125086"/>
            <a:ext cx="0" cy="1616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AutoShape 37">
            <a:extLst>
              <a:ext uri="{FF2B5EF4-FFF2-40B4-BE49-F238E27FC236}">
                <a16:creationId xmlns:a16="http://schemas.microsoft.com/office/drawing/2014/main" id="{FE41E872-FF77-46F1-A12F-934434D99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2445013"/>
            <a:ext cx="1696859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>
                <a:latin typeface="Arial Narrow" pitchFamily="34" charset="0"/>
              </a:rPr>
              <a:t>JORGE ALEJANDRO SANCHEZ DE VALLE</a:t>
            </a:r>
          </a:p>
          <a:p>
            <a:r>
              <a:rPr lang="es-MX" sz="800" b="0" dirty="0">
                <a:latin typeface="Arial Narrow" pitchFamily="34" charset="0"/>
              </a:rPr>
              <a:t>UNIDAD DE TRANSPARENCIA</a:t>
            </a:r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MM04</a:t>
            </a: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02E14077-CC55-46A7-946A-BEF6AE532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3284984"/>
            <a:ext cx="1696859" cy="5762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MAYRA JANETH RODRIGUEZ GARCIA</a:t>
            </a:r>
          </a:p>
          <a:p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418BC83-6E29-47EB-A86D-A4F357A2349E}"/>
              </a:ext>
            </a:extLst>
          </p:cNvPr>
          <p:cNvCxnSpPr>
            <a:cxnSpLocks/>
          </p:cNvCxnSpPr>
          <p:nvPr/>
        </p:nvCxnSpPr>
        <p:spPr>
          <a:xfrm flipV="1">
            <a:off x="2989449" y="3352461"/>
            <a:ext cx="249023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602678D-2969-4C29-950F-4128E5A9F246}"/>
              </a:ext>
            </a:extLst>
          </p:cNvPr>
          <p:cNvCxnSpPr>
            <a:cxnSpLocks/>
          </p:cNvCxnSpPr>
          <p:nvPr/>
        </p:nvCxnSpPr>
        <p:spPr>
          <a:xfrm>
            <a:off x="4687600" y="1434042"/>
            <a:ext cx="0" cy="331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3">
            <a:extLst>
              <a:ext uri="{FF2B5EF4-FFF2-40B4-BE49-F238E27FC236}">
                <a16:creationId xmlns:a16="http://schemas.microsoft.com/office/drawing/2014/main" id="{51C94914-6FA9-4762-A5F6-58C4D4283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488" y="1846565"/>
            <a:ext cx="2116648" cy="64633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SUBSECRETARIA DE COORDINACION</a:t>
            </a:r>
          </a:p>
          <a:p>
            <a:r>
              <a:rPr lang="es-MX" sz="800" b="0" dirty="0">
                <a:latin typeface="Arial Narrow" pitchFamily="34" charset="0"/>
              </a:rPr>
              <a:t> INTERINSTITUCIONAL EN MATERIA DE SEGURIDAD</a:t>
            </a:r>
          </a:p>
          <a:p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AutoShape 27">
            <a:extLst>
              <a:ext uri="{FF2B5EF4-FFF2-40B4-BE49-F238E27FC236}">
                <a16:creationId xmlns:a16="http://schemas.microsoft.com/office/drawing/2014/main" id="{EA1CF970-45D1-4D8A-BB93-0B84BE6C8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953" y="3084798"/>
            <a:ext cx="1693469" cy="5602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endParaRPr lang="es-ES_tradnl" sz="800" b="0" dirty="0">
              <a:latin typeface="Arial Narrow" pitchFamily="34" charset="0"/>
            </a:endParaRP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MAYRA ELIZABETH MARTINEZ IBARRA</a:t>
            </a:r>
          </a:p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</a:p>
          <a:p>
            <a:pPr defTabSz="762000" eaLnBrk="0" hangingPunct="0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46" name="AutoShape 49">
            <a:extLst>
              <a:ext uri="{FF2B5EF4-FFF2-40B4-BE49-F238E27FC236}">
                <a16:creationId xmlns:a16="http://schemas.microsoft.com/office/drawing/2014/main" id="{0859442C-4949-49C5-917D-05AC7CB0B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823" y="3077702"/>
            <a:ext cx="1748698" cy="5673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MARGARITA HERNANDEZ PERALES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SECRETARIA  “C”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21">
            <a:extLst>
              <a:ext uri="{FF2B5EF4-FFF2-40B4-BE49-F238E27FC236}">
                <a16:creationId xmlns:a16="http://schemas.microsoft.com/office/drawing/2014/main" id="{8F92794A-1FFD-44EF-9248-0048EE0D8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489" y="911759"/>
            <a:ext cx="2186647" cy="6463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s-MX" sz="800" b="0" dirty="0" smtClean="0">
                <a:latin typeface="Arial Narrow" pitchFamily="34" charset="0"/>
              </a:rPr>
              <a:t>FERNANDO DONATO </a:t>
            </a:r>
          </a:p>
          <a:p>
            <a:r>
              <a:rPr lang="es-MX" sz="800" b="0" dirty="0" smtClean="0">
                <a:latin typeface="Arial Narrow" pitchFamily="34" charset="0"/>
              </a:rPr>
              <a:t>DE LAS </a:t>
            </a:r>
            <a:r>
              <a:rPr lang="es-MX" sz="800" b="0" dirty="0">
                <a:latin typeface="Arial Narrow" pitchFamily="34" charset="0"/>
              </a:rPr>
              <a:t>FUENTES HERNÁNDEZ</a:t>
            </a:r>
            <a:endParaRPr lang="es-ES" sz="800" b="0" dirty="0">
              <a:latin typeface="Arial Narrow" pitchFamily="34" charset="0"/>
            </a:endParaRPr>
          </a:p>
          <a:p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0" name="AutoShape 27">
            <a:extLst>
              <a:ext uri="{FF2B5EF4-FFF2-40B4-BE49-F238E27FC236}">
                <a16:creationId xmlns:a16="http://schemas.microsoft.com/office/drawing/2014/main" id="{844E1D57-7D28-4686-A2B4-95CE691EB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469" y="4987242"/>
            <a:ext cx="1939147" cy="5602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endParaRPr lang="es-ES_tradnl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JUAN ANTONIO ESTRADA SOTO</a:t>
            </a:r>
          </a:p>
          <a:p>
            <a:r>
              <a:rPr lang="es-MX" sz="800" b="0" dirty="0">
                <a:latin typeface="Arial Narrow" pitchFamily="34" charset="0"/>
              </a:rPr>
              <a:t>SUBDIRECCION DE ANALISIS Y SEGUIMIENTO </a:t>
            </a:r>
          </a:p>
          <a:p>
            <a:r>
              <a:rPr lang="es-ES_tradnl" sz="800" b="0" dirty="0">
                <a:latin typeface="Arial Narrow" pitchFamily="34" charset="0"/>
              </a:rPr>
              <a:t>MM04</a:t>
            </a:r>
          </a:p>
          <a:p>
            <a:endParaRPr lang="es-ES_tradnl" sz="800" b="0" dirty="0">
              <a:latin typeface="Arial Narrow" pitchFamily="34" charset="0"/>
            </a:endParaRPr>
          </a:p>
          <a:p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6AEA09FC-F365-4BD7-9849-F58DB90471AB}"/>
              </a:ext>
            </a:extLst>
          </p:cNvPr>
          <p:cNvCxnSpPr>
            <a:cxnSpLocks/>
            <a:stCxn id="15" idx="0"/>
            <a:endCxn id="30" idx="0"/>
          </p:cNvCxnSpPr>
          <p:nvPr/>
        </p:nvCxnSpPr>
        <p:spPr>
          <a:xfrm rot="5400000" flipH="1" flipV="1">
            <a:off x="4578409" y="2524912"/>
            <a:ext cx="28304" cy="4952964"/>
          </a:xfrm>
          <a:prstGeom prst="bentConnector3">
            <a:avLst>
              <a:gd name="adj1" fmla="val 9076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utoShape 3">
            <a:extLst>
              <a:ext uri="{FF2B5EF4-FFF2-40B4-BE49-F238E27FC236}">
                <a16:creationId xmlns:a16="http://schemas.microsoft.com/office/drawing/2014/main" id="{1047456A-2EFB-4D9E-8D29-5CC06F570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5015546"/>
            <a:ext cx="1856909" cy="5036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800" b="0" dirty="0">
                <a:latin typeface="Arial Narrow" pitchFamily="34" charset="0"/>
              </a:rPr>
              <a:t>FERNANDO JACOBO TOSTADO VELAZQUEZ</a:t>
            </a:r>
          </a:p>
          <a:p>
            <a:r>
              <a:rPr lang="es-ES_tradnl" sz="800" b="0" dirty="0">
                <a:latin typeface="Arial Narrow" pitchFamily="34" charset="0"/>
              </a:rPr>
              <a:t>DIRECCION DE AREA</a:t>
            </a:r>
            <a:endParaRPr lang="es-MX" sz="800" b="0" dirty="0">
              <a:latin typeface="Arial Narrow" pitchFamily="34" charset="0"/>
            </a:endParaRPr>
          </a:p>
          <a:p>
            <a:r>
              <a:rPr lang="es-ES_tradnl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81395</TotalTime>
  <Words>3604</Words>
  <Application>Microsoft Office PowerPoint</Application>
  <PresentationFormat>Presentación en pantalla (4:3)</PresentationFormat>
  <Paragraphs>1343</Paragraphs>
  <Slides>26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Arial Narrow</vt:lpstr>
      <vt:lpstr>Calibri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Qdash</dc:creator>
  <cp:lastModifiedBy>Lizeth Ortega</cp:lastModifiedBy>
  <cp:revision>4354</cp:revision>
  <cp:lastPrinted>2019-10-31T21:47:36Z</cp:lastPrinted>
  <dcterms:created xsi:type="dcterms:W3CDTF">2012-07-10T15:22:44Z</dcterms:created>
  <dcterms:modified xsi:type="dcterms:W3CDTF">2021-01-15T22:15:59Z</dcterms:modified>
</cp:coreProperties>
</file>