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60" r:id="rId5"/>
    <p:sldId id="261" r:id="rId6"/>
    <p:sldId id="262" r:id="rId7"/>
    <p:sldId id="263" r:id="rId8"/>
    <p:sldId id="264" r:id="rId9"/>
    <p:sldId id="265" r:id="rId10"/>
    <p:sldId id="266" r:id="rId11"/>
    <p:sldId id="269" r:id="rId12"/>
    <p:sldId id="267" r:id="rId13"/>
    <p:sldId id="268" r:id="rId14"/>
    <p:sldId id="270" r:id="rId15"/>
    <p:sldId id="271"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259" r:id="rId4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3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71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snapToGrid="0" showGuides="1">
      <p:cViewPr>
        <p:scale>
          <a:sx n="125" d="100"/>
          <a:sy n="125" d="100"/>
        </p:scale>
        <p:origin x="-1224" y="222"/>
      </p:cViewPr>
      <p:guideLst>
        <p:guide orient="horz" pos="2160"/>
        <p:guide pos="28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F36BA20-38E2-4BE8-A47E-3D33DA10235A}" type="datetimeFigureOut">
              <a:rPr lang="es-MX" smtClean="0"/>
              <a:t>06/09/2019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8037BBB-B30F-45BE-962D-F58AEF3135C2}" type="slidenum">
              <a:rPr lang="es-MX" smtClean="0"/>
              <a:t>‹Nº›</a:t>
            </a:fld>
            <a:endParaRPr lang="es-MX"/>
          </a:p>
        </p:txBody>
      </p:sp>
    </p:spTree>
    <p:extLst>
      <p:ext uri="{BB962C8B-B14F-4D97-AF65-F5344CB8AC3E}">
        <p14:creationId xmlns:p14="http://schemas.microsoft.com/office/powerpoint/2010/main" val="1339328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F36BA20-38E2-4BE8-A47E-3D33DA10235A}" type="datetimeFigureOut">
              <a:rPr lang="es-MX" smtClean="0"/>
              <a:t>06/09/2019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8037BBB-B30F-45BE-962D-F58AEF3135C2}" type="slidenum">
              <a:rPr lang="es-MX" smtClean="0"/>
              <a:t>‹Nº›</a:t>
            </a:fld>
            <a:endParaRPr lang="es-MX"/>
          </a:p>
        </p:txBody>
      </p:sp>
    </p:spTree>
    <p:extLst>
      <p:ext uri="{BB962C8B-B14F-4D97-AF65-F5344CB8AC3E}">
        <p14:creationId xmlns:p14="http://schemas.microsoft.com/office/powerpoint/2010/main" val="1717580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F36BA20-38E2-4BE8-A47E-3D33DA10235A}" type="datetimeFigureOut">
              <a:rPr lang="es-MX" smtClean="0"/>
              <a:t>06/09/2019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8037BBB-B30F-45BE-962D-F58AEF3135C2}" type="slidenum">
              <a:rPr lang="es-MX" smtClean="0"/>
              <a:t>‹Nº›</a:t>
            </a:fld>
            <a:endParaRPr lang="es-MX"/>
          </a:p>
        </p:txBody>
      </p:sp>
    </p:spTree>
    <p:extLst>
      <p:ext uri="{BB962C8B-B14F-4D97-AF65-F5344CB8AC3E}">
        <p14:creationId xmlns:p14="http://schemas.microsoft.com/office/powerpoint/2010/main" val="2603739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F36BA20-38E2-4BE8-A47E-3D33DA10235A}" type="datetimeFigureOut">
              <a:rPr lang="es-MX" smtClean="0"/>
              <a:t>06/09/2019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8037BBB-B30F-45BE-962D-F58AEF3135C2}" type="slidenum">
              <a:rPr lang="es-MX" smtClean="0"/>
              <a:t>‹Nº›</a:t>
            </a:fld>
            <a:endParaRPr lang="es-MX"/>
          </a:p>
        </p:txBody>
      </p:sp>
    </p:spTree>
    <p:extLst>
      <p:ext uri="{BB962C8B-B14F-4D97-AF65-F5344CB8AC3E}">
        <p14:creationId xmlns:p14="http://schemas.microsoft.com/office/powerpoint/2010/main" val="3780536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F36BA20-38E2-4BE8-A47E-3D33DA10235A}" type="datetimeFigureOut">
              <a:rPr lang="es-MX" smtClean="0"/>
              <a:t>06/09/2019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8037BBB-B30F-45BE-962D-F58AEF3135C2}" type="slidenum">
              <a:rPr lang="es-MX" smtClean="0"/>
              <a:t>‹Nº›</a:t>
            </a:fld>
            <a:endParaRPr lang="es-MX"/>
          </a:p>
        </p:txBody>
      </p:sp>
    </p:spTree>
    <p:extLst>
      <p:ext uri="{BB962C8B-B14F-4D97-AF65-F5344CB8AC3E}">
        <p14:creationId xmlns:p14="http://schemas.microsoft.com/office/powerpoint/2010/main" val="3057609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F36BA20-38E2-4BE8-A47E-3D33DA10235A}" type="datetimeFigureOut">
              <a:rPr lang="es-MX" smtClean="0"/>
              <a:t>06/09/2019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8037BBB-B30F-45BE-962D-F58AEF3135C2}" type="slidenum">
              <a:rPr lang="es-MX" smtClean="0"/>
              <a:t>‹Nº›</a:t>
            </a:fld>
            <a:endParaRPr lang="es-MX"/>
          </a:p>
        </p:txBody>
      </p:sp>
    </p:spTree>
    <p:extLst>
      <p:ext uri="{BB962C8B-B14F-4D97-AF65-F5344CB8AC3E}">
        <p14:creationId xmlns:p14="http://schemas.microsoft.com/office/powerpoint/2010/main" val="2038797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F36BA20-38E2-4BE8-A47E-3D33DA10235A}" type="datetimeFigureOut">
              <a:rPr lang="es-MX" smtClean="0"/>
              <a:t>06/09/2019</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C8037BBB-B30F-45BE-962D-F58AEF3135C2}" type="slidenum">
              <a:rPr lang="es-MX" smtClean="0"/>
              <a:t>‹Nº›</a:t>
            </a:fld>
            <a:endParaRPr lang="es-MX"/>
          </a:p>
        </p:txBody>
      </p:sp>
    </p:spTree>
    <p:extLst>
      <p:ext uri="{BB962C8B-B14F-4D97-AF65-F5344CB8AC3E}">
        <p14:creationId xmlns:p14="http://schemas.microsoft.com/office/powerpoint/2010/main" val="1574333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F36BA20-38E2-4BE8-A47E-3D33DA10235A}" type="datetimeFigureOut">
              <a:rPr lang="es-MX" smtClean="0"/>
              <a:t>06/09/2019</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C8037BBB-B30F-45BE-962D-F58AEF3135C2}" type="slidenum">
              <a:rPr lang="es-MX" smtClean="0"/>
              <a:t>‹Nº›</a:t>
            </a:fld>
            <a:endParaRPr lang="es-MX"/>
          </a:p>
        </p:txBody>
      </p:sp>
    </p:spTree>
    <p:extLst>
      <p:ext uri="{BB962C8B-B14F-4D97-AF65-F5344CB8AC3E}">
        <p14:creationId xmlns:p14="http://schemas.microsoft.com/office/powerpoint/2010/main" val="3229324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36BA20-38E2-4BE8-A47E-3D33DA10235A}" type="datetimeFigureOut">
              <a:rPr lang="es-MX" smtClean="0"/>
              <a:t>06/09/2019</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C8037BBB-B30F-45BE-962D-F58AEF3135C2}" type="slidenum">
              <a:rPr lang="es-MX" smtClean="0"/>
              <a:t>‹Nº›</a:t>
            </a:fld>
            <a:endParaRPr lang="es-MX"/>
          </a:p>
        </p:txBody>
      </p:sp>
    </p:spTree>
    <p:extLst>
      <p:ext uri="{BB962C8B-B14F-4D97-AF65-F5344CB8AC3E}">
        <p14:creationId xmlns:p14="http://schemas.microsoft.com/office/powerpoint/2010/main" val="1260449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F36BA20-38E2-4BE8-A47E-3D33DA10235A}" type="datetimeFigureOut">
              <a:rPr lang="es-MX" smtClean="0"/>
              <a:t>06/09/2019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8037BBB-B30F-45BE-962D-F58AEF3135C2}" type="slidenum">
              <a:rPr lang="es-MX" smtClean="0"/>
              <a:t>‹Nº›</a:t>
            </a:fld>
            <a:endParaRPr lang="es-MX"/>
          </a:p>
        </p:txBody>
      </p:sp>
    </p:spTree>
    <p:extLst>
      <p:ext uri="{BB962C8B-B14F-4D97-AF65-F5344CB8AC3E}">
        <p14:creationId xmlns:p14="http://schemas.microsoft.com/office/powerpoint/2010/main" val="148663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F36BA20-38E2-4BE8-A47E-3D33DA10235A}" type="datetimeFigureOut">
              <a:rPr lang="es-MX" smtClean="0"/>
              <a:t>06/09/2019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8037BBB-B30F-45BE-962D-F58AEF3135C2}" type="slidenum">
              <a:rPr lang="es-MX" smtClean="0"/>
              <a:t>‹Nº›</a:t>
            </a:fld>
            <a:endParaRPr lang="es-MX"/>
          </a:p>
        </p:txBody>
      </p:sp>
    </p:spTree>
    <p:extLst>
      <p:ext uri="{BB962C8B-B14F-4D97-AF65-F5344CB8AC3E}">
        <p14:creationId xmlns:p14="http://schemas.microsoft.com/office/powerpoint/2010/main" val="2140399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36BA20-38E2-4BE8-A47E-3D33DA10235A}" type="datetimeFigureOut">
              <a:rPr lang="es-MX" smtClean="0"/>
              <a:t>06/09/2019</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037BBB-B30F-45BE-962D-F58AEF3135C2}" type="slidenum">
              <a:rPr lang="es-MX" smtClean="0"/>
              <a:t>‹Nº›</a:t>
            </a:fld>
            <a:endParaRPr lang="es-MX"/>
          </a:p>
        </p:txBody>
      </p:sp>
    </p:spTree>
    <p:extLst>
      <p:ext uri="{BB962C8B-B14F-4D97-AF65-F5344CB8AC3E}">
        <p14:creationId xmlns:p14="http://schemas.microsoft.com/office/powerpoint/2010/main" val="23583871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992085" y="2710498"/>
            <a:ext cx="6858000" cy="1655762"/>
          </a:xfrm>
        </p:spPr>
        <p:txBody>
          <a:bodyPr>
            <a:noAutofit/>
          </a:bodyPr>
          <a:lstStyle/>
          <a:p>
            <a:pPr algn="r"/>
            <a:r>
              <a:rPr lang="es-MX" sz="3200" b="1" dirty="0" smtClean="0">
                <a:latin typeface="Arial" panose="020B0604020202020204" pitchFamily="34" charset="0"/>
                <a:cs typeface="Arial" panose="020B0604020202020204" pitchFamily="34" charset="0"/>
              </a:rPr>
              <a:t>Secretaría de Salud del Estado de Coahuila de Zaragoza.</a:t>
            </a:r>
          </a:p>
          <a:p>
            <a:pPr algn="r"/>
            <a:endParaRPr lang="es-MX" sz="3200" dirty="0" smtClean="0">
              <a:latin typeface="Arial" panose="020B0604020202020204" pitchFamily="34" charset="0"/>
              <a:cs typeface="Arial" panose="020B0604020202020204" pitchFamily="34" charset="0"/>
            </a:endParaRPr>
          </a:p>
          <a:p>
            <a:pPr algn="r"/>
            <a:r>
              <a:rPr lang="es-MX" sz="3200" dirty="0" smtClean="0">
                <a:latin typeface="Arial" panose="020B0604020202020204" pitchFamily="34" charset="0"/>
                <a:cs typeface="Arial" panose="020B0604020202020204" pitchFamily="34" charset="0"/>
              </a:rPr>
              <a:t>Programa Operativo Anual 2019.</a:t>
            </a:r>
          </a:p>
          <a:p>
            <a:pPr algn="r"/>
            <a:endParaRPr lang="es-MX" sz="3200" dirty="0">
              <a:latin typeface="Arial" panose="020B0604020202020204" pitchFamily="34" charset="0"/>
              <a:cs typeface="Arial" panose="020B0604020202020204" pitchFamily="34" charset="0"/>
            </a:endParaRPr>
          </a:p>
        </p:txBody>
      </p:sp>
      <p:sp>
        <p:nvSpPr>
          <p:cNvPr id="2" name="1 CuadroTexto"/>
          <p:cNvSpPr txBox="1"/>
          <p:nvPr/>
        </p:nvSpPr>
        <p:spPr>
          <a:xfrm>
            <a:off x="746760" y="5120640"/>
            <a:ext cx="5394960" cy="369332"/>
          </a:xfrm>
          <a:prstGeom prst="rect">
            <a:avLst/>
          </a:prstGeom>
          <a:noFill/>
        </p:spPr>
        <p:txBody>
          <a:bodyPr wrap="square" rtlCol="0">
            <a:spAutoFit/>
          </a:bodyPr>
          <a:lstStyle/>
          <a:p>
            <a:endParaRPr lang="es-MX" dirty="0"/>
          </a:p>
        </p:txBody>
      </p:sp>
      <p:sp>
        <p:nvSpPr>
          <p:cNvPr id="4" name="3 CuadroTexto"/>
          <p:cNvSpPr txBox="1"/>
          <p:nvPr/>
        </p:nvSpPr>
        <p:spPr>
          <a:xfrm>
            <a:off x="381000" y="5088374"/>
            <a:ext cx="5570220" cy="938719"/>
          </a:xfrm>
          <a:prstGeom prst="rect">
            <a:avLst/>
          </a:prstGeom>
          <a:noFill/>
        </p:spPr>
        <p:txBody>
          <a:bodyPr wrap="square" rtlCol="0">
            <a:spAutoFit/>
          </a:bodyPr>
          <a:lstStyle/>
          <a:p>
            <a:r>
              <a:rPr lang="es-MX" sz="1100" b="1" dirty="0" smtClean="0"/>
              <a:t>Área Responsable de la Información: </a:t>
            </a:r>
            <a:r>
              <a:rPr lang="es-MX" sz="1100" dirty="0" smtClean="0"/>
              <a:t>Subdirección de Planeación y Evaluación del Desempeño  </a:t>
            </a:r>
            <a:r>
              <a:rPr lang="es-MX" sz="1100" b="1" dirty="0" smtClean="0"/>
              <a:t>Funcionario Responsable de la Información: </a:t>
            </a:r>
            <a:r>
              <a:rPr lang="es-MX" sz="1100" dirty="0" smtClean="0"/>
              <a:t>Carlos Nava Rivera</a:t>
            </a:r>
          </a:p>
          <a:p>
            <a:endParaRPr lang="es-MX" sz="1100" dirty="0"/>
          </a:p>
          <a:p>
            <a:pPr algn="r"/>
            <a:r>
              <a:rPr lang="es-MX" sz="1100" b="1" dirty="0" smtClean="0"/>
              <a:t>Fecha de Actualización: </a:t>
            </a:r>
            <a:r>
              <a:rPr lang="es-MX" sz="1100" dirty="0" smtClean="0"/>
              <a:t>02 </a:t>
            </a:r>
            <a:r>
              <a:rPr lang="es-MX" sz="1100" dirty="0" smtClean="0"/>
              <a:t>de </a:t>
            </a:r>
            <a:r>
              <a:rPr lang="es-MX" sz="1100" dirty="0" smtClean="0"/>
              <a:t>Septiembre </a:t>
            </a:r>
            <a:r>
              <a:rPr lang="es-MX" sz="1100" dirty="0" smtClean="0"/>
              <a:t> </a:t>
            </a:r>
            <a:r>
              <a:rPr lang="es-MX" sz="1100" dirty="0" smtClean="0"/>
              <a:t>del 2019</a:t>
            </a:r>
          </a:p>
          <a:p>
            <a:pPr algn="r"/>
            <a:r>
              <a:rPr lang="es-MX" sz="1100" b="1" dirty="0" smtClean="0"/>
              <a:t>Fecha de Validación:</a:t>
            </a:r>
            <a:r>
              <a:rPr lang="es-MX" sz="1100" dirty="0" smtClean="0"/>
              <a:t> </a:t>
            </a:r>
            <a:r>
              <a:rPr lang="es-MX" sz="1100" dirty="0" smtClean="0"/>
              <a:t>02 </a:t>
            </a:r>
            <a:r>
              <a:rPr lang="es-MX" sz="1100" smtClean="0"/>
              <a:t>de </a:t>
            </a:r>
            <a:r>
              <a:rPr lang="es-MX" sz="1100" smtClean="0"/>
              <a:t>Septiembre </a:t>
            </a:r>
            <a:r>
              <a:rPr lang="es-MX" sz="1100" smtClean="0"/>
              <a:t>   </a:t>
            </a:r>
            <a:r>
              <a:rPr lang="es-MX" sz="1100" dirty="0" smtClean="0"/>
              <a:t>del 2019</a:t>
            </a:r>
            <a:endParaRPr lang="es-MX" sz="1100" dirty="0"/>
          </a:p>
        </p:txBody>
      </p:sp>
    </p:spTree>
    <p:extLst>
      <p:ext uri="{BB962C8B-B14F-4D97-AF65-F5344CB8AC3E}">
        <p14:creationId xmlns:p14="http://schemas.microsoft.com/office/powerpoint/2010/main" val="8293597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0" y="915106"/>
            <a:ext cx="9013371" cy="6001643"/>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3.4 Salud comunitaria	</a:t>
            </a:r>
          </a:p>
          <a:p>
            <a:pPr algn="just">
              <a:lnSpc>
                <a:spcPct val="150000"/>
              </a:lnSpc>
            </a:pPr>
            <a:r>
              <a:rPr lang="es-MX" sz="2000" b="1" dirty="0">
                <a:latin typeface="Arial" panose="020B0604020202020204" pitchFamily="34" charset="0"/>
                <a:cs typeface="Arial" panose="020B0604020202020204" pitchFamily="34" charset="0"/>
              </a:rPr>
              <a:t>	</a:t>
            </a:r>
            <a:r>
              <a:rPr lang="es-MX" b="1" dirty="0" smtClean="0">
                <a:latin typeface="Arial" panose="020B0604020202020204" pitchFamily="34" charset="0"/>
                <a:cs typeface="Arial" panose="020B0604020202020204" pitchFamily="34" charset="0"/>
              </a:rPr>
              <a:t>Promover y fomentar la vinculación comunitaria, municipal e 	interinstitucional</a:t>
            </a:r>
            <a:r>
              <a:rPr lang="es-MX" b="1" dirty="0">
                <a:latin typeface="Arial" panose="020B0604020202020204" pitchFamily="34" charset="0"/>
                <a:cs typeface="Arial" panose="020B0604020202020204" pitchFamily="34" charset="0"/>
              </a:rPr>
              <a:t> </a:t>
            </a:r>
            <a:r>
              <a:rPr lang="es-MX" b="1" dirty="0" smtClean="0">
                <a:latin typeface="Arial" panose="020B0604020202020204" pitchFamily="34" charset="0"/>
                <a:cs typeface="Arial" panose="020B0604020202020204" pitchFamily="34" charset="0"/>
              </a:rPr>
              <a:t>con el fin de impulsar una sinergia participativa e 	incluyente que permita construir una sociedad corresponsable y 	empoderar a la población en una cultura de autocuidado de su salud.</a:t>
            </a:r>
            <a:r>
              <a:rPr lang="es-MX" dirty="0" smtClean="0">
                <a:latin typeface="Arial" panose="020B0604020202020204" pitchFamily="34" charset="0"/>
                <a:cs typeface="Arial" panose="020B0604020202020204" pitchFamily="34" charset="0"/>
              </a:rPr>
              <a:t>		3.4.1 Crear una sinergia participativa de los municipios a través de 		los Comités Municipales y Locales de Salud y de instituciones de 		seguridad social en el seno del Consejo Estatal de Salud.</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3.4.2 Intensificar el trabajo y la planeación conjunta con los sectores 		y grupos poblacionales para generar espacios favorables a la salud..		3.4.3 Impulsar la transversalidad de la promoción de la salud 			mediante los comités municipales y locales para mejorar el bienestar 		poblacional.</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80463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0" y="915106"/>
            <a:ext cx="9013371" cy="3093154"/>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3.4 Salud comunitaria	</a:t>
            </a:r>
          </a:p>
          <a:p>
            <a:pPr algn="just">
              <a:lnSpc>
                <a:spcPct val="150000"/>
              </a:lnSpc>
            </a:pPr>
            <a:r>
              <a:rPr lang="es-MX" sz="2000" b="1" dirty="0" smtClean="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3.4.4 Fomentar la certificación de municipios y comunidades para 		mejorar estilos de vida, creando entornos saludables que favorezcan 		la salud de la población.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3.4.5  Fortalecer y apoyar el funcionamiento de la Red Coahuilense 		de Municipios por la Salud, mediante una asesoría permanente.	</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81365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65314" y="810191"/>
            <a:ext cx="9013371" cy="6047809"/>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3.5 Servicios médicos de calidad</a:t>
            </a:r>
            <a:r>
              <a:rPr lang="es-MX" sz="2000" b="1" dirty="0">
                <a:latin typeface="Arial" panose="020B0604020202020204" pitchFamily="34" charset="0"/>
                <a:cs typeface="Arial" panose="020B0604020202020204" pitchFamily="34" charset="0"/>
              </a:rPr>
              <a:t>	</a:t>
            </a:r>
            <a:r>
              <a:rPr lang="es-MX" sz="2000" b="1" dirty="0" smtClean="0">
                <a:latin typeface="Arial" panose="020B0604020202020204" pitchFamily="34" charset="0"/>
                <a:cs typeface="Arial" panose="020B0604020202020204" pitchFamily="34" charset="0"/>
              </a:rPr>
              <a:t>	</a:t>
            </a:r>
          </a:p>
          <a:p>
            <a:pPr algn="just">
              <a:lnSpc>
                <a:spcPct val="150000"/>
              </a:lnSpc>
            </a:pPr>
            <a:r>
              <a:rPr lang="es-MX" sz="2000" b="1" dirty="0">
                <a:latin typeface="Arial" panose="020B0604020202020204" pitchFamily="34" charset="0"/>
                <a:cs typeface="Arial" panose="020B0604020202020204" pitchFamily="34" charset="0"/>
              </a:rPr>
              <a:t>	</a:t>
            </a:r>
            <a:r>
              <a:rPr lang="es-MX" b="1" dirty="0" smtClean="0">
                <a:latin typeface="Arial" panose="020B0604020202020204" pitchFamily="34" charset="0"/>
                <a:cs typeface="Arial" panose="020B0604020202020204" pitchFamily="34" charset="0"/>
              </a:rPr>
              <a:t>Otorgar servicios médicos integrales y oportunos.</a:t>
            </a:r>
          </a:p>
          <a:p>
            <a:pPr algn="just">
              <a:lnSpc>
                <a:spcPct val="150000"/>
              </a:lnSpc>
            </a:pPr>
            <a:r>
              <a:rPr lang="es-MX" b="1" dirty="0">
                <a:latin typeface="Arial" panose="020B0604020202020204" pitchFamily="34" charset="0"/>
                <a:cs typeface="Arial" panose="020B0604020202020204" pitchFamily="34" charset="0"/>
              </a:rPr>
              <a:t>	</a:t>
            </a:r>
            <a:r>
              <a:rPr lang="es-MX" b="1" dirty="0" smtClean="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3.5.1 Revisar las plantillas de personal para su optimización.</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3.5.2 Realizar un diagnóstico integral del inventario del equipo</a:t>
            </a:r>
          </a:p>
          <a:p>
            <a:pPr algn="just">
              <a:lnSpc>
                <a:spcPct val="150000"/>
              </a:lnSpc>
            </a:pPr>
            <a:r>
              <a:rPr lang="es-MX" dirty="0" smtClean="0">
                <a:latin typeface="Arial" panose="020B0604020202020204" pitchFamily="34" charset="0"/>
                <a:cs typeface="Arial" panose="020B0604020202020204" pitchFamily="34" charset="0"/>
              </a:rPr>
              <a:t>		médico existente para proceder a su fortalecimiento.</a:t>
            </a:r>
          </a:p>
          <a:p>
            <a:pPr algn="just">
              <a:lnSpc>
                <a:spcPct val="150000"/>
              </a:lnSpc>
            </a:pPr>
            <a:r>
              <a:rPr lang="es-MX" sz="2000" b="1"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3.5.3 Fortalecer el proceso de acreditación y certificación de las 		unidades médicas para mejorar la calidad de los servicios. que 		favorezcan la salud de la población.</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3.5.4 Determinar las necesidades reales de suministro de 			medicamentos</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e insumos médicos y realizar los procesos de 			adquisición necesarios para cumplir con el abasto adecuado.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3.5.5 Gestionar ante las instancias correspondientes la asignación 		de recursos financieros adicionales para complementar las 			necesidades presupuestales para el suministro de insumos médicos.</a:t>
            </a:r>
          </a:p>
        </p:txBody>
      </p:sp>
    </p:spTree>
    <p:extLst>
      <p:ext uri="{BB962C8B-B14F-4D97-AF65-F5344CB8AC3E}">
        <p14:creationId xmlns:p14="http://schemas.microsoft.com/office/powerpoint/2010/main" val="8997104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0" y="915106"/>
            <a:ext cx="9013371" cy="5586145"/>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3.5 Servicios médicos de calidad</a:t>
            </a:r>
          </a:p>
          <a:p>
            <a:pPr algn="just">
              <a:lnSpc>
                <a:spcPct val="150000"/>
              </a:lnSpc>
            </a:pPr>
            <a:r>
              <a:rPr lang="es-MX" sz="2000" b="1"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3.5.6 Incorporar en los dos principales hospitales del estado el 			servicio de cirugía bariátrica y metabólica.</a:t>
            </a:r>
            <a:r>
              <a:rPr lang="es-MX" dirty="0">
                <a:latin typeface="Arial" panose="020B0604020202020204" pitchFamily="34" charset="0"/>
                <a:cs typeface="Arial" panose="020B0604020202020204" pitchFamily="34" charset="0"/>
              </a:rPr>
              <a:t>	</a:t>
            </a:r>
            <a:endParaRPr lang="es-MX" dirty="0" smtClean="0">
              <a:latin typeface="Arial" panose="020B0604020202020204" pitchFamily="34" charset="0"/>
              <a:cs typeface="Arial" panose="020B0604020202020204" pitchFamily="34" charset="0"/>
            </a:endParaRPr>
          </a:p>
          <a:p>
            <a:pPr algn="just">
              <a:lnSpc>
                <a:spcPct val="150000"/>
              </a:lnSpc>
            </a:pPr>
            <a:r>
              <a:rPr lang="es-MX" dirty="0" smtClean="0">
                <a:latin typeface="Arial" panose="020B0604020202020204" pitchFamily="34" charset="0"/>
                <a:cs typeface="Arial" panose="020B0604020202020204" pitchFamily="34" charset="0"/>
              </a:rPr>
              <a:t>		3.5.7 Promover la realización de cirugías de mínima invasión en los 		hospitales generales.		</a:t>
            </a:r>
          </a:p>
          <a:p>
            <a:pPr algn="just">
              <a:lnSpc>
                <a:spcPct val="150000"/>
              </a:lnSpc>
            </a:pPr>
            <a:r>
              <a:rPr lang="es-MX" dirty="0" smtClean="0">
                <a:latin typeface="Arial" panose="020B0604020202020204" pitchFamily="34" charset="0"/>
                <a:cs typeface="Arial" panose="020B0604020202020204" pitchFamily="34" charset="0"/>
              </a:rPr>
              <a:t>		3.5.8 Incrementar la captación de sangre mediante la donación 		voluntaria y altruista, para fortalecer las unidades médicas con 			</a:t>
            </a:r>
            <a:r>
              <a:rPr lang="es-MX" dirty="0" err="1" smtClean="0">
                <a:latin typeface="Arial" panose="020B0604020202020204" pitchFamily="34" charset="0"/>
                <a:cs typeface="Arial" panose="020B0604020202020204" pitchFamily="34" charset="0"/>
              </a:rPr>
              <a:t>hemocomponentes</a:t>
            </a:r>
            <a:r>
              <a:rPr lang="es-MX" dirty="0" smtClean="0">
                <a:latin typeface="Arial" panose="020B0604020202020204" pitchFamily="34" charset="0"/>
                <a:cs typeface="Arial" panose="020B0604020202020204" pitchFamily="34" charset="0"/>
              </a:rPr>
              <a:t>.</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3.5.9 Fortalecer los convenios de intercambio de servicios</a:t>
            </a:r>
          </a:p>
          <a:p>
            <a:pPr algn="just">
              <a:lnSpc>
                <a:spcPct val="150000"/>
              </a:lnSpc>
            </a:pPr>
            <a:r>
              <a:rPr lang="es-MX" dirty="0" smtClean="0">
                <a:latin typeface="Arial" panose="020B0604020202020204" pitchFamily="34" charset="0"/>
                <a:cs typeface="Arial" panose="020B0604020202020204" pitchFamily="34" charset="0"/>
              </a:rPr>
              <a:t>		médicos entre los sectores público y privado.</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a:t>
            </a:r>
          </a:p>
          <a:p>
            <a:pPr algn="just">
              <a:lnSpc>
                <a:spcPct val="150000"/>
              </a:lnSpc>
            </a:pPr>
            <a:r>
              <a:rPr lang="es-MX" dirty="0" smtClean="0">
                <a:latin typeface="Arial" panose="020B0604020202020204" pitchFamily="34" charset="0"/>
                <a:cs typeface="Arial" panose="020B0604020202020204" pitchFamily="34" charset="0"/>
              </a:rPr>
              <a:t>		3.5.10 Crear servicios de hemodinamia y cirugías cardiológicas de 		rescate en Saltillo y Torreón, así como de hemodinamia básica en 		Monclova y Piedras Negras.</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51252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0" y="915106"/>
            <a:ext cx="9013371" cy="3924151"/>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3.6 Cirugías especializadas a niños</a:t>
            </a:r>
            <a:r>
              <a:rPr lang="es-MX" sz="2000" b="1" dirty="0">
                <a:latin typeface="Arial" panose="020B0604020202020204" pitchFamily="34" charset="0"/>
                <a:cs typeface="Arial" panose="020B0604020202020204" pitchFamily="34" charset="0"/>
              </a:rPr>
              <a:t>	</a:t>
            </a:r>
            <a:endParaRPr lang="es-MX" sz="2000" b="1" dirty="0" smtClean="0">
              <a:latin typeface="Arial" panose="020B0604020202020204" pitchFamily="34" charset="0"/>
              <a:cs typeface="Arial" panose="020B0604020202020204" pitchFamily="34" charset="0"/>
            </a:endParaRPr>
          </a:p>
          <a:p>
            <a:pPr algn="just">
              <a:lnSpc>
                <a:spcPct val="150000"/>
              </a:lnSpc>
            </a:pPr>
            <a:r>
              <a:rPr lang="es-MX" sz="2000" b="1" dirty="0">
                <a:latin typeface="Arial" panose="020B0604020202020204" pitchFamily="34" charset="0"/>
                <a:cs typeface="Arial" panose="020B0604020202020204" pitchFamily="34" charset="0"/>
              </a:rPr>
              <a:t>	</a:t>
            </a:r>
            <a:r>
              <a:rPr lang="es-MX" b="1" dirty="0" smtClean="0">
                <a:latin typeface="Arial" panose="020B0604020202020204" pitchFamily="34" charset="0"/>
                <a:cs typeface="Arial" panose="020B0604020202020204" pitchFamily="34" charset="0"/>
              </a:rPr>
              <a:t>Reforzar los programas de cirugías para niños, especialmente las 	relacionadas con paladar hendido y labio leporino, corazón, problemas 	visuales e implante coclear.</a:t>
            </a:r>
            <a:r>
              <a:rPr lang="es-MX" dirty="0" smtClean="0">
                <a:latin typeface="Arial" panose="020B0604020202020204" pitchFamily="34" charset="0"/>
                <a:cs typeface="Arial" panose="020B0604020202020204" pitchFamily="34" charset="0"/>
              </a:rPr>
              <a:t>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3.6.1 Establecer una red de colaboración interinstitucional para la 		atención quirúrgica y hospitalaria de niños con enfermedades 			congénitas como paladar hendido y labio leporino, del corazón, 		defectos visuales y auditivos..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90803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0" y="915106"/>
            <a:ext cx="9013371" cy="5170646"/>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3.7 Prevención del suicidio</a:t>
            </a:r>
          </a:p>
          <a:p>
            <a:pPr algn="just">
              <a:lnSpc>
                <a:spcPct val="150000"/>
              </a:lnSpc>
            </a:pPr>
            <a:r>
              <a:rPr lang="es-MX" sz="2000" b="1" dirty="0">
                <a:latin typeface="Arial" panose="020B0604020202020204" pitchFamily="34" charset="0"/>
                <a:cs typeface="Arial" panose="020B0604020202020204" pitchFamily="34" charset="0"/>
              </a:rPr>
              <a:t>	</a:t>
            </a:r>
            <a:r>
              <a:rPr lang="es-MX" b="1" dirty="0" smtClean="0">
                <a:latin typeface="Arial" panose="020B0604020202020204" pitchFamily="34" charset="0"/>
                <a:cs typeface="Arial" panose="020B0604020202020204" pitchFamily="34" charset="0"/>
              </a:rPr>
              <a:t>Disminuir la incidencia del suicidio en el estado a través de la 	implementación de una estrategia intersectorial y multidisciplinaria.</a:t>
            </a:r>
            <a:r>
              <a:rPr lang="es-MX" dirty="0" smtClean="0">
                <a:latin typeface="Arial" panose="020B0604020202020204" pitchFamily="34" charset="0"/>
                <a:cs typeface="Arial" panose="020B0604020202020204" pitchFamily="34" charset="0"/>
              </a:rPr>
              <a:t>		3.7.1 Constituir un comité intersectorial para la prevención del 			suicidio.</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3.7.2 Detectar y atender de forma oportuna a la población que 			manifieste conductas con tendencias suicidas.</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3.7.3 Capacitar de forma permanente a personal de salud para la 		detección y manejo oportuno del suicidio.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3.7.4 Impulsar y promocionar la utilización del 9-1-1 y de la línea</a:t>
            </a:r>
          </a:p>
          <a:p>
            <a:pPr algn="just">
              <a:lnSpc>
                <a:spcPct val="150000"/>
              </a:lnSpc>
            </a:pPr>
            <a:r>
              <a:rPr lang="es-MX" dirty="0" smtClean="0">
                <a:latin typeface="Arial" panose="020B0604020202020204" pitchFamily="34" charset="0"/>
                <a:cs typeface="Arial" panose="020B0604020202020204" pitchFamily="34" charset="0"/>
              </a:rPr>
              <a:t>		de vida 01-800-822-37-37.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86792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65314" y="915106"/>
            <a:ext cx="9013371" cy="5586145"/>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3.8 Prevención y atención de adicciones</a:t>
            </a:r>
          </a:p>
          <a:p>
            <a:pPr algn="just">
              <a:lnSpc>
                <a:spcPct val="150000"/>
              </a:lnSpc>
            </a:pPr>
            <a:r>
              <a:rPr lang="es-MX" sz="2000" b="1" dirty="0">
                <a:latin typeface="Arial" panose="020B0604020202020204" pitchFamily="34" charset="0"/>
                <a:cs typeface="Arial" panose="020B0604020202020204" pitchFamily="34" charset="0"/>
              </a:rPr>
              <a:t>	</a:t>
            </a:r>
            <a:r>
              <a:rPr lang="es-MX" b="1" dirty="0" smtClean="0">
                <a:latin typeface="Arial" panose="020B0604020202020204" pitchFamily="34" charset="0"/>
                <a:cs typeface="Arial" panose="020B0604020202020204" pitchFamily="34" charset="0"/>
              </a:rPr>
              <a:t>Ampliar el programa de prevención y atención de adicciones mediante 	una mayor sinergia con instituciones educativas y municipios.</a:t>
            </a:r>
            <a:r>
              <a:rPr lang="es-MX" dirty="0" smtClean="0">
                <a:latin typeface="Arial" panose="020B0604020202020204" pitchFamily="34" charset="0"/>
                <a:cs typeface="Arial" panose="020B0604020202020204" pitchFamily="34" charset="0"/>
              </a:rPr>
              <a:t>			3.8.1Instalar el Consejo Estatal contra las Adicciones para fortalecer</a:t>
            </a:r>
          </a:p>
          <a:p>
            <a:pPr algn="just">
              <a:lnSpc>
                <a:spcPct val="150000"/>
              </a:lnSpc>
            </a:pPr>
            <a:r>
              <a:rPr lang="es-MX" dirty="0" smtClean="0">
                <a:latin typeface="Arial" panose="020B0604020202020204" pitchFamily="34" charset="0"/>
                <a:cs typeface="Arial" panose="020B0604020202020204" pitchFamily="34" charset="0"/>
              </a:rPr>
              <a:t>		la coordinación interinstitucional.</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3.8.2 Prevenir las adicciones mediante la realización de talleres</a:t>
            </a:r>
          </a:p>
          <a:p>
            <a:pPr algn="just">
              <a:lnSpc>
                <a:spcPct val="150000"/>
              </a:lnSpc>
            </a:pPr>
            <a:r>
              <a:rPr lang="es-MX" dirty="0" smtClean="0">
                <a:latin typeface="Arial" panose="020B0604020202020204" pitchFamily="34" charset="0"/>
                <a:cs typeface="Arial" panose="020B0604020202020204" pitchFamily="34" charset="0"/>
              </a:rPr>
              <a:t>		psicoeducativos. </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3.8.3 Trabajar en la formación de promotores juveniles.</a:t>
            </a:r>
          </a:p>
          <a:p>
            <a:pPr algn="just">
              <a:lnSpc>
                <a:spcPct val="150000"/>
              </a:lnSpc>
            </a:pPr>
            <a:r>
              <a:rPr lang="es-MX" dirty="0" smtClean="0">
                <a:latin typeface="Arial" panose="020B0604020202020204" pitchFamily="34" charset="0"/>
                <a:cs typeface="Arial" panose="020B0604020202020204" pitchFamily="34" charset="0"/>
              </a:rPr>
              <a:t>		3.8.4 Realizar la aplicación de tamizajes como instrumentos de 		detección.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3.8.5 Otorgar atención preventiva de primer nivel a consumidores y 		experimentadores y al grupo familiar en forma ambulatoria.</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17727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65314" y="915106"/>
            <a:ext cx="9013371" cy="2677656"/>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3.8 Prevención y atención de adicciones</a:t>
            </a:r>
          </a:p>
          <a:p>
            <a:pPr algn="just">
              <a:lnSpc>
                <a:spcPct val="150000"/>
              </a:lnSpc>
            </a:pPr>
            <a:r>
              <a:rPr lang="es-MX" sz="2000" b="1"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3.8.1Brindar atención médica integral en unidades especializadas. </a:t>
            </a:r>
          </a:p>
          <a:p>
            <a:pPr algn="just">
              <a:lnSpc>
                <a:spcPct val="150000"/>
              </a:lnSpc>
            </a:pPr>
            <a:r>
              <a:rPr lang="es-MX" dirty="0" smtClean="0">
                <a:latin typeface="Arial" panose="020B0604020202020204" pitchFamily="34" charset="0"/>
                <a:cs typeface="Arial" panose="020B0604020202020204" pitchFamily="34" charset="0"/>
              </a:rPr>
              <a:t>		la coordinación interinstitucional.</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3.8.2 Capacitar en forma continua al personal sanitario sobre 			adicciones.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17908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87086" y="936878"/>
            <a:ext cx="9013371" cy="4755148"/>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3.9 Sobrepeso y obesidad</a:t>
            </a:r>
            <a:r>
              <a:rPr lang="es-MX" sz="2000" b="1" dirty="0">
                <a:latin typeface="Arial" panose="020B0604020202020204" pitchFamily="34" charset="0"/>
                <a:cs typeface="Arial" panose="020B0604020202020204" pitchFamily="34" charset="0"/>
              </a:rPr>
              <a:t>	</a:t>
            </a:r>
            <a:endParaRPr lang="es-MX" sz="2000" b="1" dirty="0" smtClean="0">
              <a:latin typeface="Arial" panose="020B0604020202020204" pitchFamily="34" charset="0"/>
              <a:cs typeface="Arial" panose="020B0604020202020204" pitchFamily="34" charset="0"/>
            </a:endParaRPr>
          </a:p>
          <a:p>
            <a:pPr algn="just">
              <a:lnSpc>
                <a:spcPct val="150000"/>
              </a:lnSpc>
            </a:pPr>
            <a:r>
              <a:rPr lang="es-MX" sz="2000" b="1" dirty="0">
                <a:latin typeface="Arial" panose="020B0604020202020204" pitchFamily="34" charset="0"/>
                <a:cs typeface="Arial" panose="020B0604020202020204" pitchFamily="34" charset="0"/>
              </a:rPr>
              <a:t>	</a:t>
            </a:r>
            <a:r>
              <a:rPr lang="es-MX" b="1" dirty="0" smtClean="0">
                <a:latin typeface="Arial" panose="020B0604020202020204" pitchFamily="34" charset="0"/>
                <a:cs typeface="Arial" panose="020B0604020202020204" pitchFamily="34" charset="0"/>
              </a:rPr>
              <a:t>Disminuir la incidencia y prevalencia del sobrepeso y la obesidad.</a:t>
            </a:r>
            <a:r>
              <a:rPr lang="es-MX" dirty="0" smtClean="0">
                <a:latin typeface="Arial" panose="020B0604020202020204" pitchFamily="34" charset="0"/>
                <a:cs typeface="Arial" panose="020B0604020202020204" pitchFamily="34" charset="0"/>
              </a:rPr>
              <a:t>			3.9.1 Impulsar las acciones intersectoriales para la prevención del 		sobrepeso y la obesidad promoviendo estilos de vida saludable 		mediante la activación física y una adecuada alimentación.</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3.9.2 Realizar detecciones de sobrepeso y obesidad mediante la 		medición del índice de masa corporal y la circunferencia de cintura.</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3.9.3 Establecer acciones coordinadas a través del Consejo Estatal 		de Salud para una efectiva aplicación de las políticas públicas en 		materia de prevención del sobrepeso y la obesidad..</a:t>
            </a:r>
          </a:p>
          <a:p>
            <a:pPr algn="just">
              <a:lnSpc>
                <a:spcPct val="150000"/>
              </a:lnSpc>
            </a:pPr>
            <a:r>
              <a:rPr lang="es-MX" dirty="0" smtClean="0">
                <a:latin typeface="Arial" panose="020B0604020202020204" pitchFamily="34" charset="0"/>
                <a:cs typeface="Arial" panose="020B0604020202020204" pitchFamily="34" charset="0"/>
              </a:rPr>
              <a:t>		</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21234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87086" y="936878"/>
            <a:ext cx="9013371" cy="5586145"/>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3.10 Salud de las mujeres</a:t>
            </a:r>
            <a:r>
              <a:rPr lang="es-MX" sz="2000" b="1" dirty="0">
                <a:latin typeface="Arial" panose="020B0604020202020204" pitchFamily="34" charset="0"/>
                <a:cs typeface="Arial" panose="020B0604020202020204" pitchFamily="34" charset="0"/>
              </a:rPr>
              <a:t>	</a:t>
            </a:r>
            <a:endParaRPr lang="es-MX" sz="2000" b="1" dirty="0" smtClean="0">
              <a:latin typeface="Arial" panose="020B0604020202020204" pitchFamily="34" charset="0"/>
              <a:cs typeface="Arial" panose="020B0604020202020204" pitchFamily="34" charset="0"/>
            </a:endParaRPr>
          </a:p>
          <a:p>
            <a:pPr algn="just">
              <a:lnSpc>
                <a:spcPct val="150000"/>
              </a:lnSpc>
            </a:pPr>
            <a:r>
              <a:rPr lang="es-MX" sz="2000" b="1" dirty="0">
                <a:latin typeface="Arial" panose="020B0604020202020204" pitchFamily="34" charset="0"/>
                <a:cs typeface="Arial" panose="020B0604020202020204" pitchFamily="34" charset="0"/>
              </a:rPr>
              <a:t>	</a:t>
            </a:r>
            <a:r>
              <a:rPr lang="es-MX" b="1" dirty="0" smtClean="0">
                <a:latin typeface="Arial" panose="020B0604020202020204" pitchFamily="34" charset="0"/>
                <a:cs typeface="Arial" panose="020B0604020202020204" pitchFamily="34" charset="0"/>
              </a:rPr>
              <a:t>Brindar atención integral de salud a las mujeres.</a:t>
            </a:r>
          </a:p>
          <a:p>
            <a:pPr algn="just">
              <a:lnSpc>
                <a:spcPct val="150000"/>
              </a:lnSpc>
            </a:pPr>
            <a:r>
              <a:rPr lang="es-MX" dirty="0" smtClean="0">
                <a:latin typeface="Arial" panose="020B0604020202020204" pitchFamily="34" charset="0"/>
                <a:cs typeface="Arial" panose="020B0604020202020204" pitchFamily="34" charset="0"/>
              </a:rPr>
              <a:t>		3.10.1 Optimizar los servicios médicos existentes para la atención 		integral del binomio madre-hijo.</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3.10.2 Fortalecer el control prenatal y la detección oportuna</a:t>
            </a:r>
          </a:p>
          <a:p>
            <a:pPr algn="just">
              <a:lnSpc>
                <a:spcPct val="150000"/>
              </a:lnSpc>
            </a:pPr>
            <a:r>
              <a:rPr lang="es-MX" dirty="0" smtClean="0">
                <a:latin typeface="Arial" panose="020B0604020202020204" pitchFamily="34" charset="0"/>
                <a:cs typeface="Arial" panose="020B0604020202020204" pitchFamily="34" charset="0"/>
              </a:rPr>
              <a:t>		de factores de riesgo para incidir en la disminución de la mortalidad 		materna y perinatal.</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3.10.3 Detectar y tratar oportunamente los tipos más frecuentes de 		cáncer en la mujer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3.10.4 Fomentar la consejería en salud reproductiva y planificación 		familiar.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3.10.5 Incorporar mejores prácticas nacionales e internacionales 		para el control del embarazo en adolescentes.	</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01997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646331"/>
          </a:xfrm>
          <a:prstGeom prst="rect">
            <a:avLst/>
          </a:prstGeom>
          <a:noFill/>
        </p:spPr>
        <p:txBody>
          <a:bodyPr wrap="square" rtlCol="0">
            <a:spAutoFit/>
          </a:bodyPr>
          <a:lstStyle/>
          <a:p>
            <a:r>
              <a:rPr lang="es-MX" sz="3600" b="1" dirty="0" smtClean="0">
                <a:solidFill>
                  <a:schemeClr val="bg1"/>
                </a:solidFill>
                <a:latin typeface="Arial" panose="020B0604020202020204" pitchFamily="34" charset="0"/>
                <a:cs typeface="Arial" panose="020B0604020202020204" pitchFamily="34" charset="0"/>
              </a:rPr>
              <a:t>Visión</a:t>
            </a:r>
            <a:endParaRPr lang="es-MX" sz="36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43543" y="1166843"/>
            <a:ext cx="9013371" cy="2031325"/>
          </a:xfrm>
          <a:prstGeom prst="rect">
            <a:avLst/>
          </a:prstGeom>
        </p:spPr>
        <p:txBody>
          <a:bodyPr wrap="square">
            <a:spAutoFit/>
          </a:bodyPr>
          <a:lstStyle/>
          <a:p>
            <a:pPr algn="just"/>
            <a:r>
              <a:rPr lang="es-MX" dirty="0" smtClean="0">
                <a:latin typeface="Arial" panose="020B0604020202020204" pitchFamily="34" charset="0"/>
                <a:cs typeface="Arial" panose="020B0604020202020204" pitchFamily="34" charset="0"/>
              </a:rPr>
              <a:t>Coahuila contará con un sistema estatal de salud fuerte, integral, equitativo, efectivo y de calidad, que opere con sustentabilidad, que atienda con responsabilidad y con un sentido humanístico las necesidades de salud de todos los coahuilenses, con énfasis en los más vulnerables, mediante la oferta de acciones preventivas y otorgando una prestación oportuna de servicios médicos integrales, así como la protección contra riesgos sanitarios, procurando la participación corresponsable de la sociedad en su conjunto.</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76712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87086" y="936878"/>
            <a:ext cx="9013371" cy="3508653"/>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3.10 Salud de las mujeres</a:t>
            </a:r>
            <a:r>
              <a:rPr lang="es-MX" sz="2000" b="1" dirty="0">
                <a:latin typeface="Arial" panose="020B0604020202020204" pitchFamily="34" charset="0"/>
                <a:cs typeface="Arial" panose="020B0604020202020204" pitchFamily="34" charset="0"/>
              </a:rPr>
              <a:t>	</a:t>
            </a:r>
            <a:endParaRPr lang="es-MX" sz="2000" b="1" dirty="0" smtClean="0">
              <a:latin typeface="Arial" panose="020B0604020202020204" pitchFamily="34" charset="0"/>
              <a:cs typeface="Arial" panose="020B0604020202020204" pitchFamily="34" charset="0"/>
            </a:endParaRPr>
          </a:p>
          <a:p>
            <a:pPr algn="just">
              <a:lnSpc>
                <a:spcPct val="150000"/>
              </a:lnSpc>
            </a:pPr>
            <a:r>
              <a:rPr lang="es-MX" sz="2000" b="1"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3.10.6 Mejorar la coordinación interinstitucional para disminuir</a:t>
            </a:r>
          </a:p>
          <a:p>
            <a:pPr algn="just">
              <a:lnSpc>
                <a:spcPct val="150000"/>
              </a:lnSpc>
            </a:pPr>
            <a:r>
              <a:rPr lang="es-MX" dirty="0" smtClean="0">
                <a:latin typeface="Arial" panose="020B0604020202020204" pitchFamily="34" charset="0"/>
                <a:cs typeface="Arial" panose="020B0604020202020204" pitchFamily="34" charset="0"/>
              </a:rPr>
              <a:t>		la prevalencia de embarazos en adolescentes.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3.10.7 Integrar grupos de adolescentes promotores de la salud</a:t>
            </a:r>
          </a:p>
          <a:p>
            <a:pPr algn="just">
              <a:lnSpc>
                <a:spcPct val="150000"/>
              </a:lnSpc>
            </a:pPr>
            <a:r>
              <a:rPr lang="es-MX" dirty="0" smtClean="0">
                <a:latin typeface="Arial" panose="020B0604020202020204" pitchFamily="34" charset="0"/>
                <a:cs typeface="Arial" panose="020B0604020202020204" pitchFamily="34" charset="0"/>
              </a:rPr>
              <a:t>		sexual y reproductiva.</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3.10.8 Impulsar y fortalecer los servicios amigables de salud</a:t>
            </a:r>
          </a:p>
          <a:p>
            <a:pPr algn="just">
              <a:lnSpc>
                <a:spcPct val="150000"/>
              </a:lnSpc>
            </a:pPr>
            <a:r>
              <a:rPr lang="es-MX" dirty="0" smtClean="0">
                <a:latin typeface="Arial" panose="020B0604020202020204" pitchFamily="34" charset="0"/>
                <a:cs typeface="Arial" panose="020B0604020202020204" pitchFamily="34" charset="0"/>
              </a:rPr>
              <a:t>		para adolescentes.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13900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87086" y="936878"/>
            <a:ext cx="9013371" cy="6047809"/>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3.11 Enfermedades crónicas y degenerativas</a:t>
            </a:r>
          </a:p>
          <a:p>
            <a:pPr algn="just">
              <a:lnSpc>
                <a:spcPct val="150000"/>
              </a:lnSpc>
            </a:pPr>
            <a:r>
              <a:rPr lang="es-MX" sz="2000" b="1" dirty="0" smtClean="0">
                <a:latin typeface="Arial" panose="020B0604020202020204" pitchFamily="34" charset="0"/>
                <a:cs typeface="Arial" panose="020B0604020202020204" pitchFamily="34" charset="0"/>
              </a:rPr>
              <a:t>	Intensificar las acciones médicas integrales que inciden en las</a:t>
            </a:r>
          </a:p>
          <a:p>
            <a:pPr algn="just">
              <a:lnSpc>
                <a:spcPct val="150000"/>
              </a:lnSpc>
            </a:pPr>
            <a:r>
              <a:rPr lang="es-MX" sz="2000" b="1" dirty="0" smtClean="0">
                <a:latin typeface="Arial" panose="020B0604020202020204" pitchFamily="34" charset="0"/>
                <a:cs typeface="Arial" panose="020B0604020202020204" pitchFamily="34" charset="0"/>
              </a:rPr>
              <a:t>	principales causas de mortalidad en nuestro estado.</a:t>
            </a:r>
            <a:r>
              <a:rPr lang="es-MX" dirty="0" smtClean="0">
                <a:latin typeface="Arial" panose="020B0604020202020204" pitchFamily="34" charset="0"/>
                <a:cs typeface="Arial" panose="020B0604020202020204" pitchFamily="34" charset="0"/>
              </a:rPr>
              <a:t>				3.11.1 Detectar oportunamente los factores de riesgo para prevenir</a:t>
            </a:r>
          </a:p>
          <a:p>
            <a:pPr algn="just">
              <a:lnSpc>
                <a:spcPct val="150000"/>
              </a:lnSpc>
            </a:pPr>
            <a:r>
              <a:rPr lang="es-MX" dirty="0" smtClean="0">
                <a:latin typeface="Arial" panose="020B0604020202020204" pitchFamily="34" charset="0"/>
                <a:cs typeface="Arial" panose="020B0604020202020204" pitchFamily="34" charset="0"/>
              </a:rPr>
              <a:t>		y atender oportunamente las cardiopatías, diabetes, hipertensión y 		obesidad.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3.11.2 Capacitar de forma continua al personal de salud para la 		detección, tratamiento adecuado y referencia oportuna para una 		atención médica especializada.</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3.11.3 Presentar al Congreso del Estado el proyecto de Ley de</a:t>
            </a:r>
          </a:p>
          <a:p>
            <a:pPr algn="just">
              <a:lnSpc>
                <a:spcPct val="150000"/>
              </a:lnSpc>
            </a:pPr>
            <a:r>
              <a:rPr lang="es-MX" dirty="0" smtClean="0">
                <a:latin typeface="Arial" panose="020B0604020202020204" pitchFamily="34" charset="0"/>
                <a:cs typeface="Arial" panose="020B0604020202020204" pitchFamily="34" charset="0"/>
              </a:rPr>
              <a:t>		</a:t>
            </a:r>
            <a:r>
              <a:rPr lang="es-MX" dirty="0" err="1" smtClean="0">
                <a:latin typeface="Arial" panose="020B0604020202020204" pitchFamily="34" charset="0"/>
                <a:cs typeface="Arial" panose="020B0604020202020204" pitchFamily="34" charset="0"/>
              </a:rPr>
              <a:t>Cardioprotección</a:t>
            </a:r>
            <a:r>
              <a:rPr lang="es-MX" dirty="0" smtClean="0">
                <a:latin typeface="Arial" panose="020B0604020202020204" pitchFamily="34" charset="0"/>
                <a:cs typeface="Arial" panose="020B0604020202020204" pitchFamily="34" charset="0"/>
              </a:rPr>
              <a:t> del Estado de Coahuila.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3.11.4 Crear una red de servicios para la atención integral de las 		cardiopatías isquémicas “Código Infarto”, que integre unidades 		resolutivas con servicio de hemodinamia.</a:t>
            </a:r>
          </a:p>
        </p:txBody>
      </p:sp>
    </p:spTree>
    <p:extLst>
      <p:ext uri="{BB962C8B-B14F-4D97-AF65-F5344CB8AC3E}">
        <p14:creationId xmlns:p14="http://schemas.microsoft.com/office/powerpoint/2010/main" val="3080120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87086" y="936878"/>
            <a:ext cx="9013371" cy="3554819"/>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3.12 Prevención y tratamiento del cáncer	</a:t>
            </a:r>
          </a:p>
          <a:p>
            <a:pPr algn="just">
              <a:lnSpc>
                <a:spcPct val="150000"/>
              </a:lnSpc>
            </a:pPr>
            <a:r>
              <a:rPr lang="es-MX" sz="2000" b="1" dirty="0">
                <a:latin typeface="Arial" panose="020B0604020202020204" pitchFamily="34" charset="0"/>
                <a:cs typeface="Arial" panose="020B0604020202020204" pitchFamily="34" charset="0"/>
              </a:rPr>
              <a:t>	</a:t>
            </a:r>
            <a:r>
              <a:rPr lang="es-MX" sz="2000" b="1" dirty="0" smtClean="0">
                <a:latin typeface="Arial" panose="020B0604020202020204" pitchFamily="34" charset="0"/>
                <a:cs typeface="Arial" panose="020B0604020202020204" pitchFamily="34" charset="0"/>
              </a:rPr>
              <a:t>Implementar campañas de difusión sobre factores de riesgo</a:t>
            </a:r>
          </a:p>
          <a:p>
            <a:pPr algn="just">
              <a:lnSpc>
                <a:spcPct val="150000"/>
              </a:lnSpc>
            </a:pPr>
            <a:r>
              <a:rPr lang="es-MX" sz="2000" b="1" dirty="0" smtClean="0">
                <a:latin typeface="Arial" panose="020B0604020202020204" pitchFamily="34" charset="0"/>
                <a:cs typeface="Arial" panose="020B0604020202020204" pitchFamily="34" charset="0"/>
              </a:rPr>
              <a:t>	para la formación de tumores.</a:t>
            </a:r>
            <a:r>
              <a:rPr lang="es-MX" dirty="0" smtClean="0">
                <a:latin typeface="Arial" panose="020B0604020202020204" pitchFamily="34" charset="0"/>
                <a:cs typeface="Arial" panose="020B0604020202020204" pitchFamily="34" charset="0"/>
              </a:rPr>
              <a:t>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3.12.1 Promover estilos de vida saludable y una detección oportuna.</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3.12.2 Acreditar las áreas de servicio resolutivas para el diagnóstico 		y tratamiento integral del cáncer y cardiopatías.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3.12.3 Gestionar los recursos para ampliar los servicios 			especializados</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en la atención integral de pacientes con cáncer.	</a:t>
            </a:r>
          </a:p>
        </p:txBody>
      </p:sp>
    </p:spTree>
    <p:extLst>
      <p:ext uri="{BB962C8B-B14F-4D97-AF65-F5344CB8AC3E}">
        <p14:creationId xmlns:p14="http://schemas.microsoft.com/office/powerpoint/2010/main" val="14287325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87086" y="936878"/>
            <a:ext cx="9013371" cy="5216813"/>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3.13 Capacitación continua en salud	</a:t>
            </a:r>
          </a:p>
          <a:p>
            <a:pPr algn="just">
              <a:lnSpc>
                <a:spcPct val="150000"/>
              </a:lnSpc>
            </a:pPr>
            <a:r>
              <a:rPr lang="es-MX" sz="2000" b="1" dirty="0">
                <a:latin typeface="Arial" panose="020B0604020202020204" pitchFamily="34" charset="0"/>
                <a:cs typeface="Arial" panose="020B0604020202020204" pitchFamily="34" charset="0"/>
              </a:rPr>
              <a:t>	</a:t>
            </a:r>
            <a:r>
              <a:rPr lang="es-MX" sz="2000" b="1" dirty="0" smtClean="0">
                <a:latin typeface="Arial" panose="020B0604020202020204" pitchFamily="34" charset="0"/>
                <a:cs typeface="Arial" panose="020B0604020202020204" pitchFamily="34" charset="0"/>
              </a:rPr>
              <a:t>Reforzar las acciones de capacitación al personal de salud para</a:t>
            </a:r>
          </a:p>
          <a:p>
            <a:pPr algn="just">
              <a:lnSpc>
                <a:spcPct val="150000"/>
              </a:lnSpc>
            </a:pPr>
            <a:r>
              <a:rPr lang="es-MX" sz="2000" b="1" dirty="0" smtClean="0">
                <a:latin typeface="Arial" panose="020B0604020202020204" pitchFamily="34" charset="0"/>
                <a:cs typeface="Arial" panose="020B0604020202020204" pitchFamily="34" charset="0"/>
              </a:rPr>
              <a:t>	brindar una atención de calidad a los pacientes y sus familiares.</a:t>
            </a:r>
            <a:r>
              <a:rPr lang="es-MX" dirty="0" smtClean="0">
                <a:latin typeface="Arial" panose="020B0604020202020204" pitchFamily="34" charset="0"/>
                <a:cs typeface="Arial" panose="020B0604020202020204" pitchFamily="34" charset="0"/>
              </a:rPr>
              <a:t>		3.13.1Difundir y aplicar las Guías de Práctica Clínica.</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3.13.2 Impulsar la formación del personal en el área de la salud a 		nivel técnico, profesional y posgrado..</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3.13.3 Fortalecer los programas de educación médica continua.		3.13.4 Realizar sesiones clínicas mensuales, en forma presencial y 		virtual, con temas de interés médico.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3.13.5 Establecer convenios de colaboración académica con otros 		estados para acceder a sus plataformas de educación a distancia 		por telemedicina.	</a:t>
            </a:r>
          </a:p>
        </p:txBody>
      </p:sp>
    </p:spTree>
    <p:extLst>
      <p:ext uri="{BB962C8B-B14F-4D97-AF65-F5344CB8AC3E}">
        <p14:creationId xmlns:p14="http://schemas.microsoft.com/office/powerpoint/2010/main" val="24673590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87086" y="936878"/>
            <a:ext cx="9013371" cy="5678478"/>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3.14 Infraestructura en salud	</a:t>
            </a:r>
          </a:p>
          <a:p>
            <a:pPr algn="just">
              <a:lnSpc>
                <a:spcPct val="150000"/>
              </a:lnSpc>
            </a:pPr>
            <a:r>
              <a:rPr lang="es-MX" sz="2000" b="1" dirty="0">
                <a:latin typeface="Arial" panose="020B0604020202020204" pitchFamily="34" charset="0"/>
                <a:cs typeface="Arial" panose="020B0604020202020204" pitchFamily="34" charset="0"/>
              </a:rPr>
              <a:t>	</a:t>
            </a:r>
            <a:r>
              <a:rPr lang="es-MX" sz="2000" b="1" dirty="0" smtClean="0">
                <a:latin typeface="Arial" panose="020B0604020202020204" pitchFamily="34" charset="0"/>
                <a:cs typeface="Arial" panose="020B0604020202020204" pitchFamily="34" charset="0"/>
              </a:rPr>
              <a:t>Mejorar la infraestructura física en salud mediante la 	construcción, rehabilitación y equipamiento de las unidades de 	salud.</a:t>
            </a:r>
            <a:r>
              <a:rPr lang="es-MX" dirty="0" smtClean="0">
                <a:latin typeface="Arial" panose="020B0604020202020204" pitchFamily="34" charset="0"/>
                <a:cs typeface="Arial" panose="020B0604020202020204" pitchFamily="34" charset="0"/>
              </a:rPr>
              <a:t>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3.14.1 Desarrollar un programa de mantenimiento y rehabilitación 		para dar atención prioritaria a las unidades de salud que lo 			requieran.</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3.14.2 Fortalecer aquellas unidades de servicio que lo justifiquen,</a:t>
            </a:r>
          </a:p>
          <a:p>
            <a:pPr algn="just">
              <a:lnSpc>
                <a:spcPct val="150000"/>
              </a:lnSpc>
            </a:pPr>
            <a:r>
              <a:rPr lang="es-MX" dirty="0" smtClean="0">
                <a:latin typeface="Arial" panose="020B0604020202020204" pitchFamily="34" charset="0"/>
                <a:cs typeface="Arial" panose="020B0604020202020204" pitchFamily="34" charset="0"/>
              </a:rPr>
              <a:t>		con base en estudios de factibilidad, según la disponibilidad 			presupuestal existente.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3.14.3 Gestionar los recursos necesarios para la construcción</a:t>
            </a:r>
          </a:p>
          <a:p>
            <a:pPr algn="just">
              <a:lnSpc>
                <a:spcPct val="150000"/>
              </a:lnSpc>
            </a:pPr>
            <a:r>
              <a:rPr lang="es-MX" dirty="0" smtClean="0">
                <a:latin typeface="Arial" panose="020B0604020202020204" pitchFamily="34" charset="0"/>
                <a:cs typeface="Arial" panose="020B0604020202020204" pitchFamily="34" charset="0"/>
              </a:rPr>
              <a:t>		de nuevos proyectos y la sustitución de unidades con instalaciones</a:t>
            </a:r>
          </a:p>
          <a:p>
            <a:pPr algn="just">
              <a:lnSpc>
                <a:spcPct val="150000"/>
              </a:lnSpc>
            </a:pPr>
            <a:r>
              <a:rPr lang="es-MX" dirty="0" smtClean="0">
                <a:latin typeface="Arial" panose="020B0604020202020204" pitchFamily="34" charset="0"/>
                <a:cs typeface="Arial" panose="020B0604020202020204" pitchFamily="34" charset="0"/>
              </a:rPr>
              <a:t>		obsoletas..		</a:t>
            </a:r>
          </a:p>
        </p:txBody>
      </p:sp>
    </p:spTree>
    <p:extLst>
      <p:ext uri="{BB962C8B-B14F-4D97-AF65-F5344CB8AC3E}">
        <p14:creationId xmlns:p14="http://schemas.microsoft.com/office/powerpoint/2010/main" val="15805978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87086" y="936878"/>
            <a:ext cx="9013371" cy="2631490"/>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3.14 Infraestructura en salud	</a:t>
            </a:r>
            <a:endParaRPr lang="es-MX" dirty="0" smtClean="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3.14.1 Tramitar ante las instancias federales correspondientes el 		fortalecimiento de la infraestructura en salud del Instituto Mexicano 		del Seguro Social y el Instituto de Seguridad Social y Servicios de 		los Trabajadores del Estado, en beneficio de sus derechohabientes.	</a:t>
            </a:r>
          </a:p>
        </p:txBody>
      </p:sp>
    </p:spTree>
    <p:extLst>
      <p:ext uri="{BB962C8B-B14F-4D97-AF65-F5344CB8AC3E}">
        <p14:creationId xmlns:p14="http://schemas.microsoft.com/office/powerpoint/2010/main" val="31481617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87086" y="936878"/>
            <a:ext cx="9013371" cy="3924151"/>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3.15 Unidades médicas móviles	</a:t>
            </a:r>
          </a:p>
          <a:p>
            <a:pPr algn="just">
              <a:lnSpc>
                <a:spcPct val="150000"/>
              </a:lnSpc>
            </a:pPr>
            <a:r>
              <a:rPr lang="es-MX" sz="2000" b="1" dirty="0">
                <a:latin typeface="Arial" panose="020B0604020202020204" pitchFamily="34" charset="0"/>
                <a:cs typeface="Arial" panose="020B0604020202020204" pitchFamily="34" charset="0"/>
              </a:rPr>
              <a:t>	</a:t>
            </a:r>
            <a:r>
              <a:rPr lang="es-MX" sz="2000" b="1" dirty="0" smtClean="0">
                <a:latin typeface="Arial" panose="020B0604020202020204" pitchFamily="34" charset="0"/>
                <a:cs typeface="Arial" panose="020B0604020202020204" pitchFamily="34" charset="0"/>
              </a:rPr>
              <a:t>Eficientar la atención médica itinerante.</a:t>
            </a:r>
            <a:r>
              <a:rPr lang="es-MX" dirty="0" smtClean="0">
                <a:latin typeface="Arial" panose="020B0604020202020204" pitchFamily="34" charset="0"/>
                <a:cs typeface="Arial" panose="020B0604020202020204" pitchFamily="34" charset="0"/>
              </a:rPr>
              <a:t>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3.15.1 Mejorar la coordinación con las autoridades municipales</a:t>
            </a:r>
          </a:p>
          <a:p>
            <a:pPr algn="just">
              <a:lnSpc>
                <a:spcPct val="150000"/>
              </a:lnSpc>
            </a:pPr>
            <a:r>
              <a:rPr lang="es-MX" dirty="0" smtClean="0">
                <a:latin typeface="Arial" panose="020B0604020202020204" pitchFamily="34" charset="0"/>
                <a:cs typeface="Arial" panose="020B0604020202020204" pitchFamily="34" charset="0"/>
              </a:rPr>
              <a:t>		y con instituciones de seguridad social.</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3.15.2 Optimizar la operación de los diversos programas de atención 		móvil con base en una restructuración de las rutas establecidas.</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3.15.3 Gestionar una mayor asignación presupuestal de recursos</a:t>
            </a:r>
          </a:p>
          <a:p>
            <a:pPr algn="just">
              <a:lnSpc>
                <a:spcPct val="150000"/>
              </a:lnSpc>
            </a:pPr>
            <a:r>
              <a:rPr lang="es-MX" dirty="0" smtClean="0">
                <a:latin typeface="Arial" panose="020B0604020202020204" pitchFamily="34" charset="0"/>
                <a:cs typeface="Arial" panose="020B0604020202020204" pitchFamily="34" charset="0"/>
              </a:rPr>
              <a:t>		ante las autoridades competentes para renovar el parque vehicular.		</a:t>
            </a:r>
          </a:p>
        </p:txBody>
      </p:sp>
    </p:spTree>
    <p:extLst>
      <p:ext uri="{BB962C8B-B14F-4D97-AF65-F5344CB8AC3E}">
        <p14:creationId xmlns:p14="http://schemas.microsoft.com/office/powerpoint/2010/main" val="11816112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87086" y="936878"/>
            <a:ext cx="9013371" cy="5678478"/>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3.16 Protección contra riesgos sanitarios</a:t>
            </a:r>
          </a:p>
          <a:p>
            <a:pPr algn="just">
              <a:lnSpc>
                <a:spcPct val="150000"/>
              </a:lnSpc>
            </a:pPr>
            <a:r>
              <a:rPr lang="es-MX" sz="2000" b="1" dirty="0">
                <a:latin typeface="Arial" panose="020B0604020202020204" pitchFamily="34" charset="0"/>
                <a:cs typeface="Arial" panose="020B0604020202020204" pitchFamily="34" charset="0"/>
              </a:rPr>
              <a:t>	</a:t>
            </a:r>
            <a:r>
              <a:rPr lang="es-MX" sz="2000" b="1" dirty="0" smtClean="0">
                <a:latin typeface="Arial" panose="020B0604020202020204" pitchFamily="34" charset="0"/>
                <a:cs typeface="Arial" panose="020B0604020202020204" pitchFamily="34" charset="0"/>
              </a:rPr>
              <a:t>Fortalecer las acciones de prevención, diagnóstico, atención</a:t>
            </a:r>
          </a:p>
          <a:p>
            <a:pPr algn="just">
              <a:lnSpc>
                <a:spcPct val="150000"/>
              </a:lnSpc>
            </a:pPr>
            <a:r>
              <a:rPr lang="es-MX" sz="2000" b="1" dirty="0" smtClean="0">
                <a:latin typeface="Arial" panose="020B0604020202020204" pitchFamily="34" charset="0"/>
                <a:cs typeface="Arial" panose="020B0604020202020204" pitchFamily="34" charset="0"/>
              </a:rPr>
              <a:t>	y contención en materia de protección contra riesgos sanitarios,</a:t>
            </a:r>
          </a:p>
          <a:p>
            <a:pPr algn="just">
              <a:lnSpc>
                <a:spcPct val="150000"/>
              </a:lnSpc>
            </a:pPr>
            <a:r>
              <a:rPr lang="es-MX" sz="2000" b="1" dirty="0" smtClean="0">
                <a:latin typeface="Arial" panose="020B0604020202020204" pitchFamily="34" charset="0"/>
                <a:cs typeface="Arial" panose="020B0604020202020204" pitchFamily="34" charset="0"/>
              </a:rPr>
              <a:t>	fomentando una cultura de entorno saludable.</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3.16.1 Realizar actividades de vigilancia sanitaria mediante</a:t>
            </a:r>
          </a:p>
          <a:p>
            <a:pPr algn="just">
              <a:lnSpc>
                <a:spcPct val="150000"/>
              </a:lnSpc>
            </a:pPr>
            <a:r>
              <a:rPr lang="es-MX" dirty="0" smtClean="0">
                <a:latin typeface="Arial" panose="020B0604020202020204" pitchFamily="34" charset="0"/>
                <a:cs typeface="Arial" panose="020B0604020202020204" pitchFamily="34" charset="0"/>
              </a:rPr>
              <a:t>		la verificación de los establecimientos públicos y privados que 			representen un riesgo potencial de salud a la población.</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3.16.2 Otorgar un mayor impulso a acciones de fomento sanitario.</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3.16.3 Capacitar a los prestadores de servicios en materia de 			riesgos sanitarios.</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3.16.4 Impulsar el establecimiento de módulos de atención</a:t>
            </a:r>
          </a:p>
          <a:p>
            <a:pPr algn="just">
              <a:lnSpc>
                <a:spcPct val="150000"/>
              </a:lnSpc>
            </a:pPr>
            <a:r>
              <a:rPr lang="es-MX" dirty="0" smtClean="0">
                <a:latin typeface="Arial" panose="020B0604020202020204" pitchFamily="34" charset="0"/>
                <a:cs typeface="Arial" panose="020B0604020202020204" pitchFamily="34" charset="0"/>
              </a:rPr>
              <a:t>		en la Cámara Nacional de la Industria de Restaurantes y Alimentos 		Condimentados.			</a:t>
            </a:r>
          </a:p>
        </p:txBody>
      </p:sp>
    </p:spTree>
    <p:extLst>
      <p:ext uri="{BB962C8B-B14F-4D97-AF65-F5344CB8AC3E}">
        <p14:creationId xmlns:p14="http://schemas.microsoft.com/office/powerpoint/2010/main" val="27186674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87086" y="936878"/>
            <a:ext cx="9013371" cy="1431161"/>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3.16 Protección contra riesgos sanitarios</a:t>
            </a:r>
          </a:p>
          <a:p>
            <a:pPr algn="just">
              <a:lnSpc>
                <a:spcPct val="150000"/>
              </a:lnSpc>
            </a:pPr>
            <a:r>
              <a:rPr lang="es-MX" sz="2000" b="1"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3.16.1 Efectuar a través del Laboratorio Estatal de Salud Pública los 		estudios para apoyar la vigilancia sanitaria.</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5973173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87086" y="936878"/>
            <a:ext cx="9013371" cy="4431983"/>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3.17 Patrimonio de la Beneficencia Pública</a:t>
            </a:r>
          </a:p>
          <a:p>
            <a:pPr algn="just">
              <a:lnSpc>
                <a:spcPct val="150000"/>
              </a:lnSpc>
            </a:pPr>
            <a:r>
              <a:rPr lang="es-MX" sz="2000" b="1" dirty="0">
                <a:latin typeface="Arial" panose="020B0604020202020204" pitchFamily="34" charset="0"/>
                <a:cs typeface="Arial" panose="020B0604020202020204" pitchFamily="34" charset="0"/>
              </a:rPr>
              <a:t>	</a:t>
            </a:r>
            <a:r>
              <a:rPr lang="es-MX" sz="2000" b="1" dirty="0" smtClean="0">
                <a:latin typeface="Arial" panose="020B0604020202020204" pitchFamily="34" charset="0"/>
                <a:cs typeface="Arial" panose="020B0604020202020204" pitchFamily="34" charset="0"/>
              </a:rPr>
              <a:t>Dotar de apoyos funcionales a la población de escasos recursos</a:t>
            </a:r>
          </a:p>
          <a:p>
            <a:pPr algn="just">
              <a:lnSpc>
                <a:spcPct val="150000"/>
              </a:lnSpc>
            </a:pPr>
            <a:r>
              <a:rPr lang="es-MX" sz="2000" b="1" dirty="0" smtClean="0">
                <a:latin typeface="Arial" panose="020B0604020202020204" pitchFamily="34" charset="0"/>
                <a:cs typeface="Arial" panose="020B0604020202020204" pitchFamily="34" charset="0"/>
              </a:rPr>
              <a:t>	y carentes de seguridad social que lo requiera, para mejorar su 	calidad de vida.</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3.17.1 Entregar mediante el Patrimonio de la Beneficencia Pública 		apoyos funcionales como sillas de ruedas, aparatos auditivos, 			prótesis, lentes, entre otros.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3.17.2 Gestionar ante las autoridades federales competentes</a:t>
            </a:r>
          </a:p>
          <a:p>
            <a:pPr algn="just">
              <a:lnSpc>
                <a:spcPct val="150000"/>
              </a:lnSpc>
            </a:pPr>
            <a:r>
              <a:rPr lang="es-MX" dirty="0" smtClean="0">
                <a:latin typeface="Arial" panose="020B0604020202020204" pitchFamily="34" charset="0"/>
                <a:cs typeface="Arial" panose="020B0604020202020204" pitchFamily="34" charset="0"/>
              </a:rPr>
              <a:t>		recursos adicionales para otorgar un mayor número de apoyos.</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2632600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646331"/>
          </a:xfrm>
          <a:prstGeom prst="rect">
            <a:avLst/>
          </a:prstGeom>
          <a:noFill/>
        </p:spPr>
        <p:txBody>
          <a:bodyPr wrap="square" rtlCol="0">
            <a:spAutoFit/>
          </a:bodyPr>
          <a:lstStyle/>
          <a:p>
            <a:r>
              <a:rPr lang="es-MX" sz="3600" b="1" dirty="0" smtClean="0">
                <a:solidFill>
                  <a:schemeClr val="bg1"/>
                </a:solidFill>
                <a:latin typeface="Arial" panose="020B0604020202020204" pitchFamily="34" charset="0"/>
                <a:cs typeface="Arial" panose="020B0604020202020204" pitchFamily="34" charset="0"/>
              </a:rPr>
              <a:t>Misión</a:t>
            </a:r>
            <a:endParaRPr lang="es-MX" sz="36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43543" y="1166843"/>
            <a:ext cx="9013371" cy="1754326"/>
          </a:xfrm>
          <a:prstGeom prst="rect">
            <a:avLst/>
          </a:prstGeom>
        </p:spPr>
        <p:txBody>
          <a:bodyPr wrap="square">
            <a:spAutoFit/>
          </a:bodyPr>
          <a:lstStyle/>
          <a:p>
            <a:pPr algn="just"/>
            <a:r>
              <a:rPr lang="es-MX" dirty="0" smtClean="0">
                <a:latin typeface="Arial" panose="020B0604020202020204" pitchFamily="34" charset="0"/>
                <a:cs typeface="Arial" panose="020B0604020202020204" pitchFamily="34" charset="0"/>
              </a:rPr>
              <a:t>La administración estatal tendrá como Misión desempeñarse en forma honesta y transparente. Será austera, responsable y cuidadosa en el ejercicio de los recursos públicos. Los trabajadores al servicio del Estado ejercerán sus funciones escuchando a los ciudadanos y observando un código de ética y conducta que asegure la integridad del gobierno, el logro de sus objetivos y la calidad en la prestación de los servicios públicos.</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51748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87086" y="936878"/>
            <a:ext cx="9013371" cy="2308324"/>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3.18 Farmacias</a:t>
            </a:r>
          </a:p>
          <a:p>
            <a:pPr algn="just">
              <a:lnSpc>
                <a:spcPct val="150000"/>
              </a:lnSpc>
            </a:pPr>
            <a:r>
              <a:rPr lang="es-MX" sz="2000" b="1" dirty="0">
                <a:latin typeface="Arial" panose="020B0604020202020204" pitchFamily="34" charset="0"/>
                <a:cs typeface="Arial" panose="020B0604020202020204" pitchFamily="34" charset="0"/>
              </a:rPr>
              <a:t>	</a:t>
            </a:r>
            <a:r>
              <a:rPr lang="es-MX" sz="2000" b="1" dirty="0" smtClean="0">
                <a:latin typeface="Arial" panose="020B0604020202020204" pitchFamily="34" charset="0"/>
                <a:cs typeface="Arial" panose="020B0604020202020204" pitchFamily="34" charset="0"/>
              </a:rPr>
              <a:t>Fortalecer el programa de farmacias en zonas de rezago con 	medicamento a bajo costo.</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3.18.1 Mejorar el abasto de medicamento subsidiado en</a:t>
            </a:r>
          </a:p>
          <a:p>
            <a:pPr algn="just">
              <a:lnSpc>
                <a:spcPct val="150000"/>
              </a:lnSpc>
            </a:pPr>
            <a:r>
              <a:rPr lang="es-MX" dirty="0" smtClean="0">
                <a:latin typeface="Arial" panose="020B0604020202020204" pitchFamily="34" charset="0"/>
                <a:cs typeface="Arial" panose="020B0604020202020204" pitchFamily="34" charset="0"/>
              </a:rPr>
              <a:t>		farmacias estatales.	</a:t>
            </a:r>
          </a:p>
        </p:txBody>
      </p:sp>
    </p:spTree>
    <p:extLst>
      <p:ext uri="{BB962C8B-B14F-4D97-AF65-F5344CB8AC3E}">
        <p14:creationId xmlns:p14="http://schemas.microsoft.com/office/powerpoint/2010/main" val="14894495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Indicadores</a:t>
            </a:r>
            <a:endParaRPr lang="es-MX" sz="2800" b="1" dirty="0">
              <a:solidFill>
                <a:schemeClr val="bg1"/>
              </a:solidFill>
              <a:latin typeface="Arial" panose="020B0604020202020204" pitchFamily="34" charset="0"/>
              <a:cs typeface="Arial" panose="020B0604020202020204" pitchFamily="34" charset="0"/>
            </a:endParaRPr>
          </a:p>
        </p:txBody>
      </p:sp>
      <p:graphicFrame>
        <p:nvGraphicFramePr>
          <p:cNvPr id="4" name="Tabla 3"/>
          <p:cNvGraphicFramePr>
            <a:graphicFrameLocks noGrp="1"/>
          </p:cNvGraphicFramePr>
          <p:nvPr>
            <p:extLst>
              <p:ext uri="{D42A27DB-BD31-4B8C-83A1-F6EECF244321}">
                <p14:modId xmlns:p14="http://schemas.microsoft.com/office/powerpoint/2010/main" val="131989490"/>
              </p:ext>
            </p:extLst>
          </p:nvPr>
        </p:nvGraphicFramePr>
        <p:xfrm>
          <a:off x="279513" y="2077902"/>
          <a:ext cx="8584973" cy="2016580"/>
        </p:xfrm>
        <a:graphic>
          <a:graphicData uri="http://schemas.openxmlformats.org/drawingml/2006/table">
            <a:tbl>
              <a:tblPr firstRow="1" firstCol="1" bandRow="1">
                <a:tableStyleId>{5C22544A-7EE6-4342-B048-85BDC9FD1C3A}</a:tableStyleId>
              </a:tblPr>
              <a:tblGrid>
                <a:gridCol w="875375"/>
                <a:gridCol w="4525634"/>
                <a:gridCol w="1757426"/>
                <a:gridCol w="1426538"/>
              </a:tblGrid>
              <a:tr h="336097">
                <a:tc>
                  <a:txBody>
                    <a:bodyPr/>
                    <a:lstStyle/>
                    <a:p>
                      <a:pPr algn="l">
                        <a:lnSpc>
                          <a:spcPct val="115000"/>
                        </a:lnSpc>
                        <a:spcAft>
                          <a:spcPts val="0"/>
                        </a:spcAft>
                      </a:pPr>
                      <a:r>
                        <a:rPr lang="es-MX" sz="1800" dirty="0">
                          <a:effectLst/>
                        </a:rPr>
                        <a:t>No.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gn="l">
                        <a:lnSpc>
                          <a:spcPct val="115000"/>
                        </a:lnSpc>
                        <a:spcAft>
                          <a:spcPts val="0"/>
                        </a:spcAft>
                      </a:pPr>
                      <a:r>
                        <a:rPr lang="es-MX" sz="1800" dirty="0">
                          <a:effectLst/>
                        </a:rPr>
                        <a:t>Indicador</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gn="l">
                        <a:lnSpc>
                          <a:spcPct val="115000"/>
                        </a:lnSpc>
                        <a:spcAft>
                          <a:spcPts val="0"/>
                        </a:spcAft>
                      </a:pPr>
                      <a:r>
                        <a:rPr lang="es-MX" sz="1800" dirty="0">
                          <a:effectLst/>
                        </a:rPr>
                        <a:t>Valor Actual</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gn="l">
                        <a:lnSpc>
                          <a:spcPct val="115000"/>
                        </a:lnSpc>
                        <a:spcAft>
                          <a:spcPts val="0"/>
                        </a:spcAft>
                      </a:pPr>
                      <a:r>
                        <a:rPr lang="es-MX" sz="1800" dirty="0">
                          <a:effectLst/>
                        </a:rPr>
                        <a:t>Meta 2023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r>
              <a:tr h="1008290">
                <a:tc>
                  <a:txBody>
                    <a:bodyPr/>
                    <a:lstStyle/>
                    <a:p>
                      <a:pPr algn="l">
                        <a:lnSpc>
                          <a:spcPct val="115000"/>
                        </a:lnSpc>
                        <a:spcAft>
                          <a:spcPts val="0"/>
                        </a:spcAft>
                      </a:pPr>
                      <a:r>
                        <a:rPr lang="es-MX" sz="1800">
                          <a:effectLst/>
                        </a:rPr>
                        <a:t>1</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gn="l">
                        <a:lnSpc>
                          <a:spcPct val="115000"/>
                        </a:lnSpc>
                        <a:spcAft>
                          <a:spcPts val="0"/>
                        </a:spcAft>
                      </a:pPr>
                      <a:r>
                        <a:rPr lang="es-MX" sz="1800" dirty="0">
                          <a:effectLst/>
                        </a:rPr>
                        <a:t>Porcentaje de población derechohabiente a servicios de salud respecto de la población total </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69.95%</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70.00%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672193">
                <a:tc>
                  <a:txBody>
                    <a:bodyPr/>
                    <a:lstStyle/>
                    <a:p>
                      <a:pPr algn="l">
                        <a:lnSpc>
                          <a:spcPct val="115000"/>
                        </a:lnSpc>
                        <a:spcAft>
                          <a:spcPts val="0"/>
                        </a:spcAft>
                      </a:pPr>
                      <a:r>
                        <a:rPr lang="es-MX" sz="1800" dirty="0">
                          <a:effectLst/>
                        </a:rPr>
                        <a:t>2</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gn="l">
                        <a:lnSpc>
                          <a:spcPct val="115000"/>
                        </a:lnSpc>
                        <a:spcAft>
                          <a:spcPts val="0"/>
                        </a:spcAft>
                      </a:pPr>
                      <a:r>
                        <a:rPr lang="es-MX" sz="1800" dirty="0">
                          <a:effectLst/>
                        </a:rPr>
                        <a:t>Avance porcentual en la afiliación y </a:t>
                      </a:r>
                      <a:r>
                        <a:rPr lang="es-MX" sz="1800" dirty="0" err="1">
                          <a:effectLst/>
                        </a:rPr>
                        <a:t>reafiliación</a:t>
                      </a:r>
                      <a:r>
                        <a:rPr lang="es-MX" sz="1800" dirty="0">
                          <a:effectLst/>
                        </a:rPr>
                        <a:t> al Seguro Popular respecto a la meta anual.</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100%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100%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bl>
          </a:graphicData>
        </a:graphic>
      </p:graphicFrame>
      <p:sp>
        <p:nvSpPr>
          <p:cNvPr id="5" name="Rectangle 1"/>
          <p:cNvSpPr>
            <a:spLocks noChangeArrowheads="1"/>
          </p:cNvSpPr>
          <p:nvPr/>
        </p:nvSpPr>
        <p:spPr bwMode="auto">
          <a:xfrm>
            <a:off x="87086" y="877573"/>
            <a:ext cx="713047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698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69875" algn="l"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3.1 Seguro Popular</a:t>
            </a:r>
            <a:endParaRPr kumimoji="0" lang="es-MX" altLang="es-MX" sz="1050" b="0" i="0" u="none" strike="noStrike" cap="none" normalizeH="0" baseline="0" dirty="0" smtClean="0">
              <a:ln>
                <a:noFill/>
              </a:ln>
              <a:solidFill>
                <a:schemeClr val="tx1"/>
              </a:solidFill>
              <a:effectLst/>
            </a:endParaRPr>
          </a:p>
          <a:p>
            <a:pPr marL="0" marR="0" lvl="0" indent="269875" algn="l"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Lograr el acceso universal a los servicios de salud.</a:t>
            </a:r>
            <a:endParaRPr kumimoji="0" lang="es-MX" altLang="es-MX" sz="1050" b="0" i="0" u="none" strike="noStrike" cap="none" normalizeH="0" baseline="0" dirty="0" smtClean="0">
              <a:ln>
                <a:noFill/>
              </a:ln>
              <a:solidFill>
                <a:schemeClr val="tx1"/>
              </a:solidFill>
              <a:effectLst/>
            </a:endParaRPr>
          </a:p>
          <a:p>
            <a:pPr marL="0" marR="0" lvl="0" indent="269875" algn="l" defTabSz="914400" rtl="0" eaLnBrk="0" fontAlgn="base" latinLnBrk="0" hangingPunct="0">
              <a:lnSpc>
                <a:spcPct val="100000"/>
              </a:lnSpc>
              <a:spcBef>
                <a:spcPct val="0"/>
              </a:spcBef>
              <a:spcAft>
                <a:spcPct val="0"/>
              </a:spcAft>
              <a:buClrTx/>
              <a:buSzTx/>
              <a:buFontTx/>
              <a:buNone/>
              <a:tabLst/>
            </a:pPr>
            <a:endParaRPr kumimoji="0" lang="es-MX" altLang="es-MX" sz="3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585281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Indicadores</a:t>
            </a:r>
            <a:endParaRPr lang="es-MX" sz="2800" b="1" dirty="0">
              <a:solidFill>
                <a:schemeClr val="bg1"/>
              </a:solidFill>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4255861010"/>
              </p:ext>
            </p:extLst>
          </p:nvPr>
        </p:nvGraphicFramePr>
        <p:xfrm>
          <a:off x="218576" y="2550731"/>
          <a:ext cx="8671423" cy="1892808"/>
        </p:xfrm>
        <a:graphic>
          <a:graphicData uri="http://schemas.openxmlformats.org/drawingml/2006/table">
            <a:tbl>
              <a:tblPr firstRow="1" firstCol="1" bandRow="1">
                <a:tableStyleId>{5C22544A-7EE6-4342-B048-85BDC9FD1C3A}</a:tableStyleId>
              </a:tblPr>
              <a:tblGrid>
                <a:gridCol w="884190"/>
                <a:gridCol w="4571207"/>
                <a:gridCol w="1775123"/>
                <a:gridCol w="1440903"/>
              </a:tblGrid>
              <a:tr h="0">
                <a:tc>
                  <a:txBody>
                    <a:bodyPr/>
                    <a:lstStyle/>
                    <a:p>
                      <a:pPr>
                        <a:lnSpc>
                          <a:spcPct val="115000"/>
                        </a:lnSpc>
                        <a:spcAft>
                          <a:spcPts val="0"/>
                        </a:spcAft>
                      </a:pPr>
                      <a:r>
                        <a:rPr lang="es-MX" sz="1800" dirty="0">
                          <a:effectLst/>
                        </a:rPr>
                        <a:t>No.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Indicador</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Valor Actual</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Meta 2023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r>
              <a:tr h="0">
                <a:tc>
                  <a:txBody>
                    <a:bodyPr/>
                    <a:lstStyle/>
                    <a:p>
                      <a:pPr>
                        <a:lnSpc>
                          <a:spcPct val="115000"/>
                        </a:lnSpc>
                        <a:spcAft>
                          <a:spcPts val="0"/>
                        </a:spcAft>
                      </a:pPr>
                      <a:r>
                        <a:rPr lang="es-MX" sz="1800" dirty="0">
                          <a:effectLst/>
                        </a:rPr>
                        <a:t>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Proporción de niños de un año de edad con esquema básico completo de vacunación (2017)</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82.3%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95.00%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0">
                <a:tc>
                  <a:txBody>
                    <a:bodyPr/>
                    <a:lstStyle/>
                    <a:p>
                      <a:pPr>
                        <a:lnSpc>
                          <a:spcPct val="115000"/>
                        </a:lnSpc>
                        <a:spcAft>
                          <a:spcPts val="0"/>
                        </a:spcAft>
                      </a:pPr>
                      <a:r>
                        <a:rPr lang="es-MX" sz="1800" dirty="0">
                          <a:effectLst/>
                        </a:rPr>
                        <a:t>4</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Tasa de mortalidad infantil por cada mil nacidos vivos</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12.97</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10.80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bl>
          </a:graphicData>
        </a:graphic>
      </p:graphicFrame>
      <p:sp>
        <p:nvSpPr>
          <p:cNvPr id="6" name="Rectangle 1"/>
          <p:cNvSpPr>
            <a:spLocks noChangeArrowheads="1"/>
          </p:cNvSpPr>
          <p:nvPr/>
        </p:nvSpPr>
        <p:spPr bwMode="auto">
          <a:xfrm>
            <a:off x="0" y="1060591"/>
            <a:ext cx="88900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269875" algn="l"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3.2 Prevención y promoción de la salud </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269875" algn="l"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Fortalecer las acciones de medicina preventiva y promoción de 	la salud para atender los factores de riesgo que inciden en las 	enfermedades de mayor prevalencia y lesiones.</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269875" algn="l" defTabSz="914400" rtl="0" eaLnBrk="0" fontAlgn="base" latinLnBrk="0" hangingPunct="0">
              <a:lnSpc>
                <a:spcPct val="100000"/>
              </a:lnSpc>
              <a:spcBef>
                <a:spcPct val="0"/>
              </a:spcBef>
              <a:spcAft>
                <a:spcPct val="0"/>
              </a:spcAft>
              <a:buClrTx/>
              <a:buSzTx/>
              <a:buFontTx/>
              <a:buNone/>
              <a:tabLst/>
            </a:pPr>
            <a:endParaRPr kumimoji="0" lang="es-MX" altLang="es-MX" sz="2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924703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Indicadores</a:t>
            </a:r>
            <a:endParaRPr lang="es-MX" sz="2800" b="1" dirty="0">
              <a:solidFill>
                <a:schemeClr val="bg1"/>
              </a:solidFill>
              <a:latin typeface="Arial" panose="020B0604020202020204" pitchFamily="34" charset="0"/>
              <a:cs typeface="Arial" panose="020B0604020202020204" pitchFamily="34" charset="0"/>
            </a:endParaRPr>
          </a:p>
        </p:txBody>
      </p:sp>
      <p:graphicFrame>
        <p:nvGraphicFramePr>
          <p:cNvPr id="4" name="Tabla 3"/>
          <p:cNvGraphicFramePr>
            <a:graphicFrameLocks noGrp="1"/>
          </p:cNvGraphicFramePr>
          <p:nvPr>
            <p:extLst>
              <p:ext uri="{D42A27DB-BD31-4B8C-83A1-F6EECF244321}">
                <p14:modId xmlns:p14="http://schemas.microsoft.com/office/powerpoint/2010/main" val="883099137"/>
              </p:ext>
            </p:extLst>
          </p:nvPr>
        </p:nvGraphicFramePr>
        <p:xfrm>
          <a:off x="261257" y="2718848"/>
          <a:ext cx="8621485" cy="946404"/>
        </p:xfrm>
        <a:graphic>
          <a:graphicData uri="http://schemas.openxmlformats.org/drawingml/2006/table">
            <a:tbl>
              <a:tblPr firstRow="1" firstCol="1" bandRow="1">
                <a:tableStyleId>{5C22544A-7EE6-4342-B048-85BDC9FD1C3A}</a:tableStyleId>
              </a:tblPr>
              <a:tblGrid>
                <a:gridCol w="879098"/>
                <a:gridCol w="4544882"/>
                <a:gridCol w="1764900"/>
                <a:gridCol w="1432605"/>
              </a:tblGrid>
              <a:tr h="0">
                <a:tc>
                  <a:txBody>
                    <a:bodyPr/>
                    <a:lstStyle/>
                    <a:p>
                      <a:pPr>
                        <a:lnSpc>
                          <a:spcPct val="115000"/>
                        </a:lnSpc>
                        <a:spcAft>
                          <a:spcPts val="0"/>
                        </a:spcAft>
                      </a:pPr>
                      <a:r>
                        <a:rPr lang="es-MX" sz="1800" dirty="0">
                          <a:effectLst/>
                        </a:rPr>
                        <a:t>No.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Indicador</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Valor Actual</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Meta 2023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r>
              <a:tr h="0">
                <a:tc>
                  <a:txBody>
                    <a:bodyPr/>
                    <a:lstStyle/>
                    <a:p>
                      <a:pPr>
                        <a:lnSpc>
                          <a:spcPct val="115000"/>
                        </a:lnSpc>
                        <a:spcAft>
                          <a:spcPts val="0"/>
                        </a:spcAft>
                      </a:pPr>
                      <a:r>
                        <a:rPr lang="es-MX" sz="1800" dirty="0">
                          <a:effectLst/>
                        </a:rPr>
                        <a:t>5</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Tasa de mortalidad por VIH/Sida por cada cien mil habitantes (2015)</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  2.3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  2.2</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bl>
          </a:graphicData>
        </a:graphic>
      </p:graphicFrame>
      <p:sp>
        <p:nvSpPr>
          <p:cNvPr id="5" name="Rectangle 1"/>
          <p:cNvSpPr>
            <a:spLocks noChangeArrowheads="1"/>
          </p:cNvSpPr>
          <p:nvPr/>
        </p:nvSpPr>
        <p:spPr bwMode="auto">
          <a:xfrm>
            <a:off x="87086" y="848969"/>
            <a:ext cx="8839200"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3.3 VIH/Sida y otras Infecciones de Transmisión Sexual.</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Fortalecer la coordinación sectorial e interinstitucional para la 	prevención y tratamiento del VIH/Sida  y otras Infecciones de 	Transmisión Sexual.</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91868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Indicadores</a:t>
            </a:r>
            <a:endParaRPr lang="es-MX" sz="2800" b="1" dirty="0">
              <a:solidFill>
                <a:schemeClr val="bg1"/>
              </a:solidFill>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1705486335"/>
              </p:ext>
            </p:extLst>
          </p:nvPr>
        </p:nvGraphicFramePr>
        <p:xfrm>
          <a:off x="224971" y="3633248"/>
          <a:ext cx="8694057" cy="946404"/>
        </p:xfrm>
        <a:graphic>
          <a:graphicData uri="http://schemas.openxmlformats.org/drawingml/2006/table">
            <a:tbl>
              <a:tblPr firstRow="1" firstCol="1" bandRow="1">
                <a:tableStyleId>{5C22544A-7EE6-4342-B048-85BDC9FD1C3A}</a:tableStyleId>
              </a:tblPr>
              <a:tblGrid>
                <a:gridCol w="886498"/>
                <a:gridCol w="4583138"/>
                <a:gridCol w="1779757"/>
                <a:gridCol w="1444664"/>
              </a:tblGrid>
              <a:tr h="0">
                <a:tc>
                  <a:txBody>
                    <a:bodyPr/>
                    <a:lstStyle/>
                    <a:p>
                      <a:pPr>
                        <a:lnSpc>
                          <a:spcPct val="115000"/>
                        </a:lnSpc>
                        <a:spcAft>
                          <a:spcPts val="0"/>
                        </a:spcAft>
                      </a:pPr>
                      <a:r>
                        <a:rPr lang="es-MX" sz="1800" dirty="0">
                          <a:effectLst/>
                        </a:rPr>
                        <a:t>No.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Indicador</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Valor Actual</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Meta 2023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r>
              <a:tr h="0">
                <a:tc>
                  <a:txBody>
                    <a:bodyPr/>
                    <a:lstStyle/>
                    <a:p>
                      <a:pPr>
                        <a:lnSpc>
                          <a:spcPct val="115000"/>
                        </a:lnSpc>
                        <a:spcAft>
                          <a:spcPts val="0"/>
                        </a:spcAft>
                      </a:pPr>
                      <a:r>
                        <a:rPr lang="es-MX" sz="1800" dirty="0">
                          <a:effectLst/>
                        </a:rPr>
                        <a:t>6</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Número de municipios certificados como promotores de la salud (2017)</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32</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33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bl>
          </a:graphicData>
        </a:graphic>
      </p:graphicFrame>
      <p:sp>
        <p:nvSpPr>
          <p:cNvPr id="4" name="Rectangle 1"/>
          <p:cNvSpPr>
            <a:spLocks noChangeArrowheads="1"/>
          </p:cNvSpPr>
          <p:nvPr/>
        </p:nvSpPr>
        <p:spPr bwMode="auto">
          <a:xfrm>
            <a:off x="224971" y="998392"/>
            <a:ext cx="8694057"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3.4Salud comunitaria</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Promover y fomentar la vinculación comunitaria e 	interinstitucional con el fin de impulsar una sinergia 	participativa e incluyente que permita construir una sociedad 	corresponsable y empoderar a la población en una cultura de 	autocuidado de su salud.</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46646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Indicadores</a:t>
            </a:r>
            <a:endParaRPr lang="es-MX" sz="2800" b="1" dirty="0">
              <a:solidFill>
                <a:schemeClr val="bg1"/>
              </a:solidFill>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3771610094"/>
              </p:ext>
            </p:extLst>
          </p:nvPr>
        </p:nvGraphicFramePr>
        <p:xfrm>
          <a:off x="261257" y="2310035"/>
          <a:ext cx="8606972" cy="3400044"/>
        </p:xfrm>
        <a:graphic>
          <a:graphicData uri="http://schemas.openxmlformats.org/drawingml/2006/table">
            <a:tbl>
              <a:tblPr firstRow="1" firstCol="1" bandRow="1">
                <a:tableStyleId>{5C22544A-7EE6-4342-B048-85BDC9FD1C3A}</a:tableStyleId>
              </a:tblPr>
              <a:tblGrid>
                <a:gridCol w="877618"/>
                <a:gridCol w="4537231"/>
                <a:gridCol w="1761930"/>
                <a:gridCol w="1430193"/>
              </a:tblGrid>
              <a:tr h="0">
                <a:tc>
                  <a:txBody>
                    <a:bodyPr/>
                    <a:lstStyle/>
                    <a:p>
                      <a:pPr>
                        <a:lnSpc>
                          <a:spcPct val="115000"/>
                        </a:lnSpc>
                        <a:spcAft>
                          <a:spcPts val="0"/>
                        </a:spcAft>
                      </a:pPr>
                      <a:r>
                        <a:rPr lang="es-MX" sz="1800" dirty="0">
                          <a:effectLst/>
                        </a:rPr>
                        <a:t>No.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Indicador</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Valor Actual</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Meta 2023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r>
              <a:tr h="0">
                <a:tc>
                  <a:txBody>
                    <a:bodyPr/>
                    <a:lstStyle/>
                    <a:p>
                      <a:pPr>
                        <a:lnSpc>
                          <a:spcPct val="115000"/>
                        </a:lnSpc>
                        <a:spcAft>
                          <a:spcPts val="0"/>
                        </a:spcAft>
                      </a:pPr>
                      <a:r>
                        <a:rPr lang="es-MX" sz="1800">
                          <a:effectLst/>
                        </a:rPr>
                        <a:t>7</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Médicos por cada mil habitantes (2015)</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0.81</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a:effectLst/>
                        </a:rPr>
                        <a:t>0.85</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0">
                <a:tc>
                  <a:txBody>
                    <a:bodyPr/>
                    <a:lstStyle/>
                    <a:p>
                      <a:pPr>
                        <a:lnSpc>
                          <a:spcPct val="115000"/>
                        </a:lnSpc>
                        <a:spcAft>
                          <a:spcPts val="0"/>
                        </a:spcAft>
                      </a:pPr>
                      <a:r>
                        <a:rPr lang="es-MX" sz="1800">
                          <a:effectLst/>
                        </a:rPr>
                        <a:t>8</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Enfermeras por cada mil habitantes. (2015)</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2.85</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a:effectLst/>
                        </a:rPr>
                        <a:t>2.95</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0">
                <a:tc>
                  <a:txBody>
                    <a:bodyPr/>
                    <a:lstStyle/>
                    <a:p>
                      <a:pPr>
                        <a:lnSpc>
                          <a:spcPct val="115000"/>
                        </a:lnSpc>
                        <a:spcAft>
                          <a:spcPts val="0"/>
                        </a:spcAft>
                      </a:pPr>
                      <a:r>
                        <a:rPr lang="es-MX" sz="1800">
                          <a:effectLst/>
                        </a:rPr>
                        <a:t>9</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Médicos especialistas por cada mil habitantes. (2015)</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1.0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a:effectLst/>
                        </a:rPr>
                        <a:t>1.05</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0">
                <a:tc>
                  <a:txBody>
                    <a:bodyPr/>
                    <a:lstStyle/>
                    <a:p>
                      <a:pPr>
                        <a:lnSpc>
                          <a:spcPct val="115000"/>
                        </a:lnSpc>
                        <a:spcAft>
                          <a:spcPts val="0"/>
                        </a:spcAft>
                      </a:pPr>
                      <a:r>
                        <a:rPr lang="es-MX" sz="1800">
                          <a:effectLst/>
                        </a:rPr>
                        <a:t>10</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a:effectLst/>
                        </a:rPr>
                        <a:t>Porcentaje anual de donación voluntaria y altruista de sangre (2015)</a:t>
                      </a:r>
                      <a:br>
                        <a:rPr lang="es-MX" sz="1800">
                          <a:effectLst/>
                        </a:rPr>
                      </a:b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7.94%</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8.00 %</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0">
                <a:tc>
                  <a:txBody>
                    <a:bodyPr/>
                    <a:lstStyle/>
                    <a:p>
                      <a:pPr>
                        <a:lnSpc>
                          <a:spcPct val="115000"/>
                        </a:lnSpc>
                        <a:spcAft>
                          <a:spcPts val="0"/>
                        </a:spcAft>
                      </a:pPr>
                      <a:r>
                        <a:rPr lang="es-MX" sz="1800">
                          <a:effectLst/>
                        </a:rPr>
                        <a:t>11</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a:effectLst/>
                        </a:rPr>
                        <a:t>Número de convenios de servicios médicos públicos y privados</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29</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30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0">
                <a:tc>
                  <a:txBody>
                    <a:bodyPr/>
                    <a:lstStyle/>
                    <a:p>
                      <a:pPr>
                        <a:lnSpc>
                          <a:spcPct val="115000"/>
                        </a:lnSpc>
                        <a:spcAft>
                          <a:spcPts val="0"/>
                        </a:spcAft>
                      </a:pPr>
                      <a:r>
                        <a:rPr lang="es-MX" sz="1800" dirty="0">
                          <a:effectLst/>
                        </a:rPr>
                        <a:t>12</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a:effectLst/>
                        </a:rPr>
                        <a:t>Gasto público en salud per cápita (pesos)</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a:effectLst/>
                        </a:rPr>
                        <a:t>4,781.40</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6,010.06</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bl>
          </a:graphicData>
        </a:graphic>
      </p:graphicFrame>
      <p:sp>
        <p:nvSpPr>
          <p:cNvPr id="4" name="Rectangle 1"/>
          <p:cNvSpPr>
            <a:spLocks noChangeArrowheads="1"/>
          </p:cNvSpPr>
          <p:nvPr/>
        </p:nvSpPr>
        <p:spPr bwMode="auto">
          <a:xfrm>
            <a:off x="261257" y="1106227"/>
            <a:ext cx="860697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eaLnBrk="0" fontAlgn="base" hangingPunct="0">
              <a:spcBef>
                <a:spcPct val="0"/>
              </a:spcBef>
              <a:spcAft>
                <a:spcPct val="0"/>
              </a:spcAf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3.5 Servicios médicos de calidad</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Otorgar servicios médicos integrales y oportunos.</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54568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Indicadores</a:t>
            </a:r>
            <a:endParaRPr lang="es-MX" sz="2800" b="1" dirty="0">
              <a:solidFill>
                <a:schemeClr val="bg1"/>
              </a:solidFill>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919669158"/>
              </p:ext>
            </p:extLst>
          </p:nvPr>
        </p:nvGraphicFramePr>
        <p:xfrm>
          <a:off x="276632" y="2726794"/>
          <a:ext cx="8664168" cy="1261872"/>
        </p:xfrm>
        <a:graphic>
          <a:graphicData uri="http://schemas.openxmlformats.org/drawingml/2006/table">
            <a:tbl>
              <a:tblPr firstRow="1" firstCol="1" bandRow="1">
                <a:tableStyleId>{5C22544A-7EE6-4342-B048-85BDC9FD1C3A}</a:tableStyleId>
              </a:tblPr>
              <a:tblGrid>
                <a:gridCol w="883451"/>
                <a:gridCol w="4567382"/>
                <a:gridCol w="1773638"/>
                <a:gridCol w="1439697"/>
              </a:tblGrid>
              <a:tr h="0">
                <a:tc>
                  <a:txBody>
                    <a:bodyPr/>
                    <a:lstStyle/>
                    <a:p>
                      <a:pPr>
                        <a:lnSpc>
                          <a:spcPct val="115000"/>
                        </a:lnSpc>
                        <a:spcAft>
                          <a:spcPts val="0"/>
                        </a:spcAft>
                      </a:pPr>
                      <a:r>
                        <a:rPr lang="es-MX" sz="1800" dirty="0">
                          <a:effectLst/>
                        </a:rPr>
                        <a:t>No.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Indicador</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Valor Actual</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Meta 2023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r>
              <a:tr h="0">
                <a:tc>
                  <a:txBody>
                    <a:bodyPr/>
                    <a:lstStyle/>
                    <a:p>
                      <a:pPr>
                        <a:lnSpc>
                          <a:spcPct val="115000"/>
                        </a:lnSpc>
                        <a:spcAft>
                          <a:spcPts val="0"/>
                        </a:spcAft>
                      </a:pPr>
                      <a:r>
                        <a:rPr lang="es-MX" sz="1800" dirty="0">
                          <a:effectLst/>
                        </a:rPr>
                        <a:t>13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Porcentaje de cirugías realizadas en niños atendidos con enfermedades congénitas en un año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80%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85%</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bl>
          </a:graphicData>
        </a:graphic>
      </p:graphicFrame>
      <p:sp>
        <p:nvSpPr>
          <p:cNvPr id="4" name="Rectangle 1"/>
          <p:cNvSpPr>
            <a:spLocks noChangeArrowheads="1"/>
          </p:cNvSpPr>
          <p:nvPr/>
        </p:nvSpPr>
        <p:spPr bwMode="auto">
          <a:xfrm>
            <a:off x="87086" y="787628"/>
            <a:ext cx="8853714"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3.6 Atención Infantil</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Reforzar los programas de cirugías para niños, especialmente 	las relacionadas con  paladar hendido y labio leporino, corazón, 	problemas visuales e implante coclear.</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38743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Indicadores</a:t>
            </a:r>
            <a:endParaRPr lang="es-MX" sz="2800" b="1" dirty="0">
              <a:solidFill>
                <a:schemeClr val="bg1"/>
              </a:solidFill>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3044272482"/>
              </p:ext>
            </p:extLst>
          </p:nvPr>
        </p:nvGraphicFramePr>
        <p:xfrm>
          <a:off x="291147" y="2249916"/>
          <a:ext cx="8649652" cy="630936"/>
        </p:xfrm>
        <a:graphic>
          <a:graphicData uri="http://schemas.openxmlformats.org/drawingml/2006/table">
            <a:tbl>
              <a:tblPr firstRow="1" firstCol="1" bandRow="1">
                <a:tableStyleId>{5C22544A-7EE6-4342-B048-85BDC9FD1C3A}</a:tableStyleId>
              </a:tblPr>
              <a:tblGrid>
                <a:gridCol w="881971"/>
                <a:gridCol w="4559730"/>
                <a:gridCol w="1770666"/>
                <a:gridCol w="1437285"/>
              </a:tblGrid>
              <a:tr h="0">
                <a:tc>
                  <a:txBody>
                    <a:bodyPr/>
                    <a:lstStyle/>
                    <a:p>
                      <a:pPr>
                        <a:lnSpc>
                          <a:spcPct val="115000"/>
                        </a:lnSpc>
                        <a:spcAft>
                          <a:spcPts val="0"/>
                        </a:spcAft>
                      </a:pPr>
                      <a:r>
                        <a:rPr lang="es-MX" sz="1800" dirty="0">
                          <a:effectLst/>
                        </a:rPr>
                        <a:t>No.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Indicador</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Valor Actual</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Meta 2023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r>
              <a:tr h="0">
                <a:tc>
                  <a:txBody>
                    <a:bodyPr/>
                    <a:lstStyle/>
                    <a:p>
                      <a:pPr>
                        <a:lnSpc>
                          <a:spcPct val="115000"/>
                        </a:lnSpc>
                        <a:spcAft>
                          <a:spcPts val="0"/>
                        </a:spcAft>
                      </a:pPr>
                      <a:r>
                        <a:rPr lang="es-MX" sz="1800" dirty="0">
                          <a:effectLst/>
                        </a:rPr>
                        <a:t>14</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Tasa de mortalidad por suicidios</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5.71</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5.20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bl>
          </a:graphicData>
        </a:graphic>
      </p:graphicFrame>
      <p:sp>
        <p:nvSpPr>
          <p:cNvPr id="4" name="Rectangle 1"/>
          <p:cNvSpPr>
            <a:spLocks noChangeArrowheads="1"/>
          </p:cNvSpPr>
          <p:nvPr/>
        </p:nvSpPr>
        <p:spPr bwMode="auto">
          <a:xfrm>
            <a:off x="87085" y="926477"/>
            <a:ext cx="8853714"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s-MX" altLang="es-MX" sz="2000" b="1" dirty="0" smtClean="0">
                <a:latin typeface="Arial" panose="020B0604020202020204" pitchFamily="34" charset="0"/>
                <a:ea typeface="Calibri" panose="020F0502020204030204" pitchFamily="34" charset="0"/>
                <a:cs typeface="Arial" panose="020B0604020202020204" pitchFamily="34" charset="0"/>
              </a:rPr>
              <a:t>3.7 </a:t>
            </a: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Prevención del suicidio</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lvl="1" eaLnBrk="0" fontAlgn="base" hangingPunct="0">
              <a:spcBef>
                <a:spcPct val="0"/>
              </a:spcBef>
              <a:spcAft>
                <a:spcPct val="0"/>
              </a:spcAf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Disminuir la incidencia del suicidio en el estado a través de la implementación de una estrategia intersectorial y multidisciplinaria. </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43606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Indicadores</a:t>
            </a:r>
            <a:endParaRPr lang="es-MX" sz="2800" b="1" dirty="0">
              <a:solidFill>
                <a:schemeClr val="bg1"/>
              </a:solidFill>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284758871"/>
              </p:ext>
            </p:extLst>
          </p:nvPr>
        </p:nvGraphicFramePr>
        <p:xfrm>
          <a:off x="195943" y="2646680"/>
          <a:ext cx="8563428" cy="946404"/>
        </p:xfrm>
        <a:graphic>
          <a:graphicData uri="http://schemas.openxmlformats.org/drawingml/2006/table">
            <a:tbl>
              <a:tblPr firstRow="1" firstCol="1" bandRow="1">
                <a:tableStyleId>{5C22544A-7EE6-4342-B048-85BDC9FD1C3A}</a:tableStyleId>
              </a:tblPr>
              <a:tblGrid>
                <a:gridCol w="873178"/>
                <a:gridCol w="4514277"/>
                <a:gridCol w="1753015"/>
                <a:gridCol w="1422958"/>
              </a:tblGrid>
              <a:tr h="0">
                <a:tc>
                  <a:txBody>
                    <a:bodyPr/>
                    <a:lstStyle/>
                    <a:p>
                      <a:pPr>
                        <a:lnSpc>
                          <a:spcPct val="115000"/>
                        </a:lnSpc>
                        <a:spcAft>
                          <a:spcPts val="0"/>
                        </a:spcAft>
                      </a:pPr>
                      <a:r>
                        <a:rPr lang="es-MX" sz="1800" dirty="0">
                          <a:effectLst/>
                        </a:rPr>
                        <a:t>No.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Indicador</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Valor Actual</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Meta 2023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r>
              <a:tr h="566166">
                <a:tc>
                  <a:txBody>
                    <a:bodyPr/>
                    <a:lstStyle/>
                    <a:p>
                      <a:pPr>
                        <a:lnSpc>
                          <a:spcPct val="115000"/>
                        </a:lnSpc>
                        <a:spcAft>
                          <a:spcPts val="0"/>
                        </a:spcAft>
                      </a:pPr>
                      <a:r>
                        <a:rPr lang="es-MX" sz="1800" dirty="0">
                          <a:effectLst/>
                        </a:rPr>
                        <a:t>15</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Porcentaje de pruebas de tamizaje realizadas en adolescentes por año (2017)</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89.2%</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95%</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bl>
          </a:graphicData>
        </a:graphic>
      </p:graphicFrame>
      <p:sp>
        <p:nvSpPr>
          <p:cNvPr id="4" name="Rectangle 1"/>
          <p:cNvSpPr>
            <a:spLocks noChangeArrowheads="1"/>
          </p:cNvSpPr>
          <p:nvPr/>
        </p:nvSpPr>
        <p:spPr bwMode="auto">
          <a:xfrm>
            <a:off x="87086" y="787628"/>
            <a:ext cx="8781143"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3.8 Prevención y atención de adicciones</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lvl="1" eaLnBrk="0" fontAlgn="base" hangingPunct="0">
              <a:spcBef>
                <a:spcPct val="0"/>
              </a:spcBef>
              <a:spcAft>
                <a:spcPct val="0"/>
              </a:spcAf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Ampliar el programa de prevención y atención de adicciones mediante una mayor sinergia con instituciones educativas y municipios.</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232087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Indicadores</a:t>
            </a:r>
            <a:endParaRPr lang="es-MX" sz="2800" b="1" dirty="0">
              <a:solidFill>
                <a:schemeClr val="bg1"/>
              </a:solidFill>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1466691664"/>
              </p:ext>
            </p:extLst>
          </p:nvPr>
        </p:nvGraphicFramePr>
        <p:xfrm>
          <a:off x="261485" y="2489223"/>
          <a:ext cx="8621258" cy="1577340"/>
        </p:xfrm>
        <a:graphic>
          <a:graphicData uri="http://schemas.openxmlformats.org/drawingml/2006/table">
            <a:tbl>
              <a:tblPr firstRow="1" firstCol="1" bandRow="1">
                <a:tableStyleId>{5C22544A-7EE6-4342-B048-85BDC9FD1C3A}</a:tableStyleId>
              </a:tblPr>
              <a:tblGrid>
                <a:gridCol w="879075"/>
                <a:gridCol w="4544762"/>
                <a:gridCol w="1764854"/>
                <a:gridCol w="1432567"/>
              </a:tblGrid>
              <a:tr h="0">
                <a:tc>
                  <a:txBody>
                    <a:bodyPr/>
                    <a:lstStyle/>
                    <a:p>
                      <a:pPr>
                        <a:lnSpc>
                          <a:spcPct val="115000"/>
                        </a:lnSpc>
                        <a:spcAft>
                          <a:spcPts val="0"/>
                        </a:spcAft>
                      </a:pPr>
                      <a:r>
                        <a:rPr lang="es-MX" sz="1800" dirty="0">
                          <a:effectLst/>
                        </a:rPr>
                        <a:t>No.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Indicador</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Valor Actual</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Meta 2023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r>
              <a:tr h="0">
                <a:tc>
                  <a:txBody>
                    <a:bodyPr/>
                    <a:lstStyle/>
                    <a:p>
                      <a:pPr>
                        <a:lnSpc>
                          <a:spcPct val="115000"/>
                        </a:lnSpc>
                        <a:spcAft>
                          <a:spcPts val="0"/>
                        </a:spcAft>
                      </a:pPr>
                      <a:r>
                        <a:rPr lang="es-MX" sz="1800">
                          <a:effectLst/>
                        </a:rPr>
                        <a:t>16</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Porcentaje de población de 5 a 11 años de edad con sobrepeso (2012)</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19.60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a:effectLst/>
                        </a:rPr>
                        <a:t>17.50</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0">
                <a:tc>
                  <a:txBody>
                    <a:bodyPr/>
                    <a:lstStyle/>
                    <a:p>
                      <a:pPr>
                        <a:lnSpc>
                          <a:spcPct val="115000"/>
                        </a:lnSpc>
                        <a:spcAft>
                          <a:spcPts val="0"/>
                        </a:spcAft>
                      </a:pPr>
                      <a:r>
                        <a:rPr lang="es-MX" sz="1800" dirty="0">
                          <a:effectLst/>
                        </a:rPr>
                        <a:t>17</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Porcentaje de población de 5 a 11 años de edad con obesidad (2012)</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18.40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17.00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bl>
          </a:graphicData>
        </a:graphic>
      </p:graphicFrame>
      <p:sp>
        <p:nvSpPr>
          <p:cNvPr id="4" name="Rectangle 1"/>
          <p:cNvSpPr>
            <a:spLocks noChangeArrowheads="1"/>
          </p:cNvSpPr>
          <p:nvPr/>
        </p:nvSpPr>
        <p:spPr bwMode="auto">
          <a:xfrm>
            <a:off x="261485" y="1179493"/>
            <a:ext cx="862125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3.9 Sobrepeso y obesidad</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Disminuir la incidencia y prevalencia del sobrepeso y la obesidad.</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69871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646331"/>
          </a:xfrm>
          <a:prstGeom prst="rect">
            <a:avLst/>
          </a:prstGeom>
          <a:noFill/>
        </p:spPr>
        <p:txBody>
          <a:bodyPr wrap="square" rtlCol="0">
            <a:spAutoFit/>
          </a:bodyPr>
          <a:lstStyle/>
          <a:p>
            <a:r>
              <a:rPr lang="es-MX" sz="3600" b="1" dirty="0" smtClean="0">
                <a:solidFill>
                  <a:schemeClr val="bg1"/>
                </a:solidFill>
                <a:latin typeface="Arial" panose="020B0604020202020204" pitchFamily="34" charset="0"/>
                <a:cs typeface="Arial" panose="020B0604020202020204" pitchFamily="34" charset="0"/>
              </a:rPr>
              <a:t>Objetivo General</a:t>
            </a:r>
            <a:endParaRPr lang="es-MX" sz="36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43543" y="1166843"/>
            <a:ext cx="9013371" cy="923330"/>
          </a:xfrm>
          <a:prstGeom prst="rect">
            <a:avLst/>
          </a:prstGeom>
        </p:spPr>
        <p:txBody>
          <a:bodyPr wrap="square">
            <a:spAutoFit/>
          </a:bodyPr>
          <a:lstStyle/>
          <a:p>
            <a:pPr algn="just"/>
            <a:r>
              <a:rPr lang="es-MX" dirty="0" smtClean="0">
                <a:latin typeface="Arial" panose="020B0604020202020204" pitchFamily="34" charset="0"/>
                <a:cs typeface="Arial" panose="020B0604020202020204" pitchFamily="34" charset="0"/>
              </a:rPr>
              <a:t>Contar con un sistema de salud eficiente que impulse la participación y corresponsabilidad de los coahuilenses, basado en la prevención, equidad y calidad en la atención.</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80025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Indicadores</a:t>
            </a:r>
            <a:endParaRPr lang="es-MX" sz="2800" b="1" dirty="0">
              <a:solidFill>
                <a:schemeClr val="bg1"/>
              </a:solidFill>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2174340848"/>
              </p:ext>
            </p:extLst>
          </p:nvPr>
        </p:nvGraphicFramePr>
        <p:xfrm>
          <a:off x="217941" y="1848317"/>
          <a:ext cx="8693830" cy="4101084"/>
        </p:xfrm>
        <a:graphic>
          <a:graphicData uri="http://schemas.openxmlformats.org/drawingml/2006/table">
            <a:tbl>
              <a:tblPr firstRow="1" firstCol="1" bandRow="1">
                <a:tableStyleId>{5C22544A-7EE6-4342-B048-85BDC9FD1C3A}</a:tableStyleId>
              </a:tblPr>
              <a:tblGrid>
                <a:gridCol w="886475"/>
                <a:gridCol w="4583019"/>
                <a:gridCol w="1779710"/>
                <a:gridCol w="1444626"/>
              </a:tblGrid>
              <a:tr h="0">
                <a:tc>
                  <a:txBody>
                    <a:bodyPr/>
                    <a:lstStyle/>
                    <a:p>
                      <a:pPr>
                        <a:lnSpc>
                          <a:spcPct val="115000"/>
                        </a:lnSpc>
                        <a:spcAft>
                          <a:spcPts val="0"/>
                        </a:spcAft>
                      </a:pPr>
                      <a:r>
                        <a:rPr lang="es-MX" sz="1800" dirty="0">
                          <a:effectLst/>
                        </a:rPr>
                        <a:t>No.</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Indicador</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Valor Actual</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Meta 2023</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r>
              <a:tr h="0">
                <a:tc>
                  <a:txBody>
                    <a:bodyPr/>
                    <a:lstStyle/>
                    <a:p>
                      <a:pPr>
                        <a:lnSpc>
                          <a:spcPct val="115000"/>
                        </a:lnSpc>
                        <a:spcAft>
                          <a:spcPts val="0"/>
                        </a:spcAft>
                      </a:pPr>
                      <a:r>
                        <a:rPr lang="es-MX" sz="1800" dirty="0">
                          <a:effectLst/>
                        </a:rPr>
                        <a:t>18</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Razón de mortalidad materna por cada 100 mil nacimientos (2016)</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42.44</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a:effectLst/>
                        </a:rPr>
                        <a:t>32.00</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0">
                <a:tc>
                  <a:txBody>
                    <a:bodyPr/>
                    <a:lstStyle/>
                    <a:p>
                      <a:pPr>
                        <a:lnSpc>
                          <a:spcPct val="115000"/>
                        </a:lnSpc>
                        <a:spcAft>
                          <a:spcPts val="0"/>
                        </a:spcAft>
                      </a:pPr>
                      <a:r>
                        <a:rPr lang="es-MX" sz="1800">
                          <a:effectLst/>
                        </a:rPr>
                        <a:t>29</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Proporción de partos con asistencia de personal sanitario capacitado (2016)</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99.86%</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99.90%</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0">
                <a:tc>
                  <a:txBody>
                    <a:bodyPr/>
                    <a:lstStyle/>
                    <a:p>
                      <a:pPr>
                        <a:lnSpc>
                          <a:spcPct val="115000"/>
                        </a:lnSpc>
                        <a:spcAft>
                          <a:spcPts val="0"/>
                        </a:spcAft>
                      </a:pPr>
                      <a:r>
                        <a:rPr lang="es-MX" sz="1800">
                          <a:effectLst/>
                        </a:rPr>
                        <a:t>20</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a:effectLst/>
                        </a:rPr>
                        <a:t>Porcentaje de partos de mujeres menores de 20 años respecto del total de partos. (2016)</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22.00%</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19.00%</a:t>
                      </a:r>
                    </a:p>
                    <a:p>
                      <a:pPr algn="ctr">
                        <a:lnSpc>
                          <a:spcPct val="115000"/>
                        </a:lnSpc>
                        <a:spcAft>
                          <a:spcPts val="0"/>
                        </a:spcAft>
                      </a:pPr>
                      <a:r>
                        <a:rPr lang="es-MX" sz="1800" dirty="0">
                          <a:effectLst/>
                        </a:rPr>
                        <a:t> </a:t>
                      </a:r>
                    </a:p>
                    <a:p>
                      <a:pPr algn="ctr">
                        <a:lnSpc>
                          <a:spcPct val="115000"/>
                        </a:lnSpc>
                        <a:spcAft>
                          <a:spcPts val="0"/>
                        </a:spcAft>
                      </a:pPr>
                      <a:r>
                        <a:rPr lang="es-MX" sz="1800" dirty="0">
                          <a:effectLst/>
                        </a:rPr>
                        <a:t>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0">
                <a:tc>
                  <a:txBody>
                    <a:bodyPr/>
                    <a:lstStyle/>
                    <a:p>
                      <a:pPr>
                        <a:lnSpc>
                          <a:spcPct val="115000"/>
                        </a:lnSpc>
                        <a:spcAft>
                          <a:spcPts val="0"/>
                        </a:spcAft>
                      </a:pPr>
                      <a:r>
                        <a:rPr lang="es-MX" sz="1800">
                          <a:effectLst/>
                        </a:rPr>
                        <a:t>21</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a:effectLst/>
                        </a:rPr>
                        <a:t>Tasa de mortalidad por cáncer cérvico uterino por cada cien mil mujeres de 25 años o más (2016)</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a:effectLst/>
                        </a:rPr>
                        <a:t>15.46</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12.00</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0">
                <a:tc>
                  <a:txBody>
                    <a:bodyPr/>
                    <a:lstStyle/>
                    <a:p>
                      <a:pPr>
                        <a:lnSpc>
                          <a:spcPct val="115000"/>
                        </a:lnSpc>
                        <a:spcAft>
                          <a:spcPts val="0"/>
                        </a:spcAft>
                      </a:pPr>
                      <a:r>
                        <a:rPr lang="es-MX" sz="1800" dirty="0">
                          <a:effectLst/>
                        </a:rPr>
                        <a:t>22</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Tasa de mortalidad por cáncer mamario por cada cien mil mujeres de 25 años o más (2016)</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a:effectLst/>
                        </a:rPr>
                        <a:t>26.00</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22.36</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bl>
          </a:graphicData>
        </a:graphic>
      </p:graphicFrame>
      <p:sp>
        <p:nvSpPr>
          <p:cNvPr id="4" name="Rectangle 1"/>
          <p:cNvSpPr>
            <a:spLocks noChangeArrowheads="1"/>
          </p:cNvSpPr>
          <p:nvPr/>
        </p:nvSpPr>
        <p:spPr bwMode="auto">
          <a:xfrm>
            <a:off x="217941" y="1002255"/>
            <a:ext cx="869383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3.10 Salud de las mujeres</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Brindar atención integral de salud a las mujeres.</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381783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Indicadores</a:t>
            </a:r>
            <a:endParaRPr lang="es-MX" sz="2800" b="1" dirty="0">
              <a:solidFill>
                <a:schemeClr val="bg1"/>
              </a:solidFill>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2909721933"/>
              </p:ext>
            </p:extLst>
          </p:nvPr>
        </p:nvGraphicFramePr>
        <p:xfrm>
          <a:off x="290287" y="3142520"/>
          <a:ext cx="8606970" cy="1892808"/>
        </p:xfrm>
        <a:graphic>
          <a:graphicData uri="http://schemas.openxmlformats.org/drawingml/2006/table">
            <a:tbl>
              <a:tblPr firstRow="1" firstCol="1" bandRow="1">
                <a:tableStyleId>{5C22544A-7EE6-4342-B048-85BDC9FD1C3A}</a:tableStyleId>
              </a:tblPr>
              <a:tblGrid>
                <a:gridCol w="877618"/>
                <a:gridCol w="4537230"/>
                <a:gridCol w="1761929"/>
                <a:gridCol w="1430193"/>
              </a:tblGrid>
              <a:tr h="0">
                <a:tc>
                  <a:txBody>
                    <a:bodyPr/>
                    <a:lstStyle/>
                    <a:p>
                      <a:pPr>
                        <a:lnSpc>
                          <a:spcPct val="115000"/>
                        </a:lnSpc>
                        <a:spcAft>
                          <a:spcPts val="0"/>
                        </a:spcAft>
                      </a:pPr>
                      <a:r>
                        <a:rPr lang="es-MX" sz="1800" dirty="0">
                          <a:effectLst/>
                        </a:rPr>
                        <a:t>No.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Indicador</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Valor Actual</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Meta 2023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r>
              <a:tr h="0">
                <a:tc>
                  <a:txBody>
                    <a:bodyPr/>
                    <a:lstStyle/>
                    <a:p>
                      <a:pPr>
                        <a:lnSpc>
                          <a:spcPct val="115000"/>
                        </a:lnSpc>
                        <a:spcAft>
                          <a:spcPts val="0"/>
                        </a:spcAft>
                      </a:pPr>
                      <a:r>
                        <a:rPr lang="es-MX" sz="1800">
                          <a:effectLst/>
                        </a:rPr>
                        <a:t>23</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Tasa de mortalidad por diabetes mellitus del total de defunciones (2016)</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91.88</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86.00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0">
                <a:tc>
                  <a:txBody>
                    <a:bodyPr/>
                    <a:lstStyle/>
                    <a:p>
                      <a:pPr>
                        <a:lnSpc>
                          <a:spcPct val="115000"/>
                        </a:lnSpc>
                        <a:spcAft>
                          <a:spcPts val="0"/>
                        </a:spcAft>
                      </a:pPr>
                      <a:r>
                        <a:rPr lang="es-MX" sz="1800" dirty="0">
                          <a:effectLst/>
                        </a:rPr>
                        <a:t>24</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Tasa de mortalidad por enfermedades isquémicas y del corazón por cada 100,000 habitantes (2016)</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83.13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77.00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bl>
          </a:graphicData>
        </a:graphic>
      </p:graphicFrame>
      <p:sp>
        <p:nvSpPr>
          <p:cNvPr id="4" name="Rectangle 1"/>
          <p:cNvSpPr>
            <a:spLocks noChangeArrowheads="1"/>
          </p:cNvSpPr>
          <p:nvPr/>
        </p:nvSpPr>
        <p:spPr bwMode="auto">
          <a:xfrm>
            <a:off x="0" y="986094"/>
            <a:ext cx="8897257"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3.11 Enfermedades crónicas y degenerativas</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Intensificar las acciones médicas integrales que inciden en las 	principales causas de mortalidad en 	nuestro estado.</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89893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Indicadores</a:t>
            </a:r>
            <a:endParaRPr lang="es-MX" sz="2800" b="1" dirty="0">
              <a:solidFill>
                <a:schemeClr val="bg1"/>
              </a:solidFill>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688500874"/>
              </p:ext>
            </p:extLst>
          </p:nvPr>
        </p:nvGraphicFramePr>
        <p:xfrm>
          <a:off x="239486" y="2685321"/>
          <a:ext cx="8665028" cy="1577340"/>
        </p:xfrm>
        <a:graphic>
          <a:graphicData uri="http://schemas.openxmlformats.org/drawingml/2006/table">
            <a:tbl>
              <a:tblPr firstRow="1" firstCol="1" bandRow="1">
                <a:tableStyleId>{5C22544A-7EE6-4342-B048-85BDC9FD1C3A}</a:tableStyleId>
              </a:tblPr>
              <a:tblGrid>
                <a:gridCol w="723435"/>
                <a:gridCol w="4661818"/>
                <a:gridCol w="1810310"/>
                <a:gridCol w="1469465"/>
              </a:tblGrid>
              <a:tr h="0">
                <a:tc>
                  <a:txBody>
                    <a:bodyPr/>
                    <a:lstStyle/>
                    <a:p>
                      <a:pPr>
                        <a:lnSpc>
                          <a:spcPct val="115000"/>
                        </a:lnSpc>
                        <a:spcAft>
                          <a:spcPts val="0"/>
                        </a:spcAft>
                      </a:pPr>
                      <a:r>
                        <a:rPr lang="es-MX" sz="1800" dirty="0">
                          <a:effectLst/>
                        </a:rPr>
                        <a:t>No.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Indicador</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Valor Actual</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Meta 2023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r>
              <a:tr h="0">
                <a:tc>
                  <a:txBody>
                    <a:bodyPr/>
                    <a:lstStyle/>
                    <a:p>
                      <a:pPr>
                        <a:lnSpc>
                          <a:spcPct val="115000"/>
                        </a:lnSpc>
                        <a:spcAft>
                          <a:spcPts val="0"/>
                        </a:spcAft>
                      </a:pPr>
                      <a:r>
                        <a:rPr lang="es-MX" sz="1800">
                          <a:effectLst/>
                        </a:rPr>
                        <a:t>25</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Tasa de mortalidad por tumores (2016)</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71.2</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a:effectLst/>
                        </a:rPr>
                        <a:t>65.5</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0">
                <a:tc>
                  <a:txBody>
                    <a:bodyPr/>
                    <a:lstStyle/>
                    <a:p>
                      <a:pPr>
                        <a:lnSpc>
                          <a:spcPct val="115000"/>
                        </a:lnSpc>
                        <a:spcAft>
                          <a:spcPts val="0"/>
                        </a:spcAft>
                      </a:pPr>
                      <a:r>
                        <a:rPr lang="es-MX" sz="1800">
                          <a:effectLst/>
                        </a:rPr>
                        <a:t>26</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Tasa de mortalidad por cáncer de próstata en hombres de 45 años y más (2016)</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marL="0" algn="ctr" defTabSz="914400" rtl="0" eaLnBrk="1" latinLnBrk="0" hangingPunct="1">
                        <a:lnSpc>
                          <a:spcPct val="115000"/>
                        </a:lnSpc>
                        <a:spcAft>
                          <a:spcPts val="0"/>
                        </a:spcAft>
                      </a:pPr>
                      <a:r>
                        <a:rPr lang="es-MX" sz="1800" kern="1200" dirty="0" smtClean="0">
                          <a:solidFill>
                            <a:schemeClr val="dk1"/>
                          </a:solidFill>
                          <a:effectLst/>
                          <a:latin typeface="+mn-lt"/>
                          <a:ea typeface="+mn-ea"/>
                          <a:cs typeface="+mn-cs"/>
                        </a:rPr>
                        <a:t>46.34</a:t>
                      </a:r>
                      <a:endParaRPr lang="es-MX" sz="1800" kern="1200" dirty="0">
                        <a:solidFill>
                          <a:schemeClr val="dk1"/>
                        </a:solidFill>
                        <a:effectLst/>
                        <a:latin typeface="+mn-lt"/>
                        <a:ea typeface="+mn-ea"/>
                        <a:cs typeface="+mn-cs"/>
                      </a:endParaRPr>
                    </a:p>
                  </a:txBody>
                  <a:tcPr marL="68580" marR="68580" marT="0" marB="0">
                    <a:solidFill>
                      <a:schemeClr val="bg1">
                        <a:lumMod val="95000"/>
                      </a:schemeClr>
                    </a:solidFill>
                  </a:tcPr>
                </a:tc>
                <a:tc>
                  <a:txBody>
                    <a:bodyPr/>
                    <a:lstStyle/>
                    <a:p>
                      <a:pPr marL="0" algn="ctr" defTabSz="914400" rtl="0" eaLnBrk="1" latinLnBrk="0" hangingPunct="1">
                        <a:lnSpc>
                          <a:spcPct val="115000"/>
                        </a:lnSpc>
                        <a:spcAft>
                          <a:spcPts val="0"/>
                        </a:spcAft>
                      </a:pPr>
                      <a:r>
                        <a:rPr lang="es-MX" sz="1800" kern="1200" dirty="0" smtClean="0">
                          <a:solidFill>
                            <a:schemeClr val="dk1"/>
                          </a:solidFill>
                          <a:effectLst/>
                          <a:latin typeface="+mn-lt"/>
                          <a:ea typeface="+mn-ea"/>
                          <a:cs typeface="+mn-cs"/>
                        </a:rPr>
                        <a:t>47.53 </a:t>
                      </a:r>
                      <a:r>
                        <a:rPr lang="es-MX" sz="1800" kern="1200" dirty="0">
                          <a:solidFill>
                            <a:schemeClr val="dk1"/>
                          </a:solidFill>
                          <a:effectLst/>
                          <a:latin typeface="+mn-lt"/>
                          <a:ea typeface="+mn-ea"/>
                          <a:cs typeface="+mn-cs"/>
                        </a:rPr>
                        <a:t>(MN)</a:t>
                      </a:r>
                    </a:p>
                  </a:txBody>
                  <a:tcPr marL="68580" marR="68580" marT="0" marB="0">
                    <a:solidFill>
                      <a:schemeClr val="bg1">
                        <a:lumMod val="95000"/>
                      </a:schemeClr>
                    </a:solidFill>
                  </a:tcPr>
                </a:tc>
              </a:tr>
              <a:tr h="0">
                <a:tc>
                  <a:txBody>
                    <a:bodyPr/>
                    <a:lstStyle/>
                    <a:p>
                      <a:pPr>
                        <a:lnSpc>
                          <a:spcPct val="115000"/>
                        </a:lnSpc>
                        <a:spcAft>
                          <a:spcPts val="0"/>
                        </a:spcAft>
                      </a:pPr>
                      <a:r>
                        <a:rPr lang="es-MX" sz="1800" dirty="0">
                          <a:effectLst/>
                        </a:rPr>
                        <a:t>27</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marL="0" algn="l" defTabSz="914400" rtl="0" eaLnBrk="1" latinLnBrk="0" hangingPunct="1">
                        <a:lnSpc>
                          <a:spcPct val="115000"/>
                        </a:lnSpc>
                        <a:spcAft>
                          <a:spcPts val="0"/>
                        </a:spcAft>
                      </a:pPr>
                      <a:r>
                        <a:rPr lang="es-MX" sz="1800" kern="1200" dirty="0">
                          <a:solidFill>
                            <a:schemeClr val="dk1"/>
                          </a:solidFill>
                          <a:effectLst/>
                          <a:latin typeface="+mn-lt"/>
                          <a:ea typeface="+mn-ea"/>
                          <a:cs typeface="+mn-cs"/>
                        </a:rPr>
                        <a:t>Tasa de mortalidad por cáncer pulmonar (2016)</a:t>
                      </a:r>
                    </a:p>
                  </a:txBody>
                  <a:tcPr marL="68580" marR="68580" marT="0" marB="0">
                    <a:solidFill>
                      <a:schemeClr val="bg1">
                        <a:lumMod val="95000"/>
                      </a:schemeClr>
                    </a:solidFill>
                  </a:tcPr>
                </a:tc>
                <a:tc>
                  <a:txBody>
                    <a:bodyPr/>
                    <a:lstStyle/>
                    <a:p>
                      <a:pPr marL="0" algn="ctr" defTabSz="914400" rtl="0" eaLnBrk="1" latinLnBrk="0" hangingPunct="1">
                        <a:lnSpc>
                          <a:spcPct val="115000"/>
                        </a:lnSpc>
                        <a:spcAft>
                          <a:spcPts val="0"/>
                        </a:spcAft>
                      </a:pPr>
                      <a:r>
                        <a:rPr lang="es-MX" sz="1800" kern="1200" dirty="0">
                          <a:solidFill>
                            <a:schemeClr val="dk1"/>
                          </a:solidFill>
                          <a:effectLst/>
                          <a:latin typeface="+mn-lt"/>
                          <a:ea typeface="+mn-ea"/>
                          <a:cs typeface="+mn-cs"/>
                        </a:rPr>
                        <a:t>7.57</a:t>
                      </a:r>
                    </a:p>
                  </a:txBody>
                  <a:tcPr marL="68580" marR="68580" marT="0" marB="0">
                    <a:solidFill>
                      <a:schemeClr val="bg1">
                        <a:lumMod val="95000"/>
                      </a:schemeClr>
                    </a:solidFill>
                  </a:tcPr>
                </a:tc>
                <a:tc>
                  <a:txBody>
                    <a:bodyPr/>
                    <a:lstStyle/>
                    <a:p>
                      <a:pPr marL="0" algn="ctr" defTabSz="914400" rtl="0" eaLnBrk="1" latinLnBrk="0" hangingPunct="1">
                        <a:lnSpc>
                          <a:spcPct val="115000"/>
                        </a:lnSpc>
                        <a:spcAft>
                          <a:spcPts val="0"/>
                        </a:spcAft>
                      </a:pPr>
                      <a:r>
                        <a:rPr lang="es-MX" sz="1800" kern="1200" dirty="0">
                          <a:solidFill>
                            <a:schemeClr val="dk1"/>
                          </a:solidFill>
                          <a:effectLst/>
                          <a:latin typeface="+mn-lt"/>
                          <a:ea typeface="+mn-ea"/>
                          <a:cs typeface="+mn-cs"/>
                        </a:rPr>
                        <a:t>5.50 (MN)</a:t>
                      </a:r>
                    </a:p>
                  </a:txBody>
                  <a:tcPr marL="68580" marR="68580" marT="0" marB="0">
                    <a:solidFill>
                      <a:schemeClr val="bg1">
                        <a:lumMod val="95000"/>
                      </a:schemeClr>
                    </a:solidFill>
                  </a:tcPr>
                </a:tc>
              </a:tr>
            </a:tbl>
          </a:graphicData>
        </a:graphic>
      </p:graphicFrame>
      <p:sp>
        <p:nvSpPr>
          <p:cNvPr id="4" name="Rectangle 1"/>
          <p:cNvSpPr>
            <a:spLocks noChangeArrowheads="1"/>
          </p:cNvSpPr>
          <p:nvPr/>
        </p:nvSpPr>
        <p:spPr bwMode="auto">
          <a:xfrm>
            <a:off x="87086" y="1139982"/>
            <a:ext cx="881017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eaLnBrk="0" fontAlgn="base" hangingPunct="0">
              <a:spcBef>
                <a:spcPct val="0"/>
              </a:spcBef>
              <a:spcAft>
                <a:spcPct val="0"/>
              </a:spcAf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3.12 Prevención y Tratamiento del Cáncer</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Implementar campañas de difusión sobre factores de riesgo para la formación de tumores.</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122876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Indicadores</a:t>
            </a:r>
            <a:endParaRPr lang="es-MX" sz="2800" b="1" dirty="0">
              <a:solidFill>
                <a:schemeClr val="bg1"/>
              </a:solidFill>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1468129936"/>
              </p:ext>
            </p:extLst>
          </p:nvPr>
        </p:nvGraphicFramePr>
        <p:xfrm>
          <a:off x="203200" y="3142520"/>
          <a:ext cx="8737599" cy="1892808"/>
        </p:xfrm>
        <a:graphic>
          <a:graphicData uri="http://schemas.openxmlformats.org/drawingml/2006/table">
            <a:tbl>
              <a:tblPr firstRow="1" firstCol="1" bandRow="1">
                <a:tableStyleId>{5C22544A-7EE6-4342-B048-85BDC9FD1C3A}</a:tableStyleId>
              </a:tblPr>
              <a:tblGrid>
                <a:gridCol w="890938"/>
                <a:gridCol w="4606092"/>
                <a:gridCol w="1788669"/>
                <a:gridCol w="1451900"/>
              </a:tblGrid>
              <a:tr h="0">
                <a:tc>
                  <a:txBody>
                    <a:bodyPr/>
                    <a:lstStyle/>
                    <a:p>
                      <a:pPr>
                        <a:lnSpc>
                          <a:spcPct val="115000"/>
                        </a:lnSpc>
                        <a:spcAft>
                          <a:spcPts val="0"/>
                        </a:spcAft>
                      </a:pPr>
                      <a:r>
                        <a:rPr lang="es-MX" sz="1800" dirty="0">
                          <a:effectLst/>
                        </a:rPr>
                        <a:t>No.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Indicador</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Valor Actual</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Meta 2023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r>
              <a:tr h="0">
                <a:tc>
                  <a:txBody>
                    <a:bodyPr/>
                    <a:lstStyle/>
                    <a:p>
                      <a:pPr>
                        <a:lnSpc>
                          <a:spcPct val="115000"/>
                        </a:lnSpc>
                        <a:spcAft>
                          <a:spcPts val="0"/>
                        </a:spcAft>
                      </a:pPr>
                      <a:r>
                        <a:rPr lang="es-MX" sz="1800">
                          <a:effectLst/>
                        </a:rPr>
                        <a:t>28</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Porcentaje de unidades aplicativas que cuentan con la difusión de guías de práctica clínica. (2017)</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100%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100%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0">
                <a:tc>
                  <a:txBody>
                    <a:bodyPr/>
                    <a:lstStyle/>
                    <a:p>
                      <a:pPr>
                        <a:lnSpc>
                          <a:spcPct val="115000"/>
                        </a:lnSpc>
                        <a:spcAft>
                          <a:spcPts val="0"/>
                        </a:spcAft>
                      </a:pPr>
                      <a:r>
                        <a:rPr lang="es-MX" sz="1800" dirty="0">
                          <a:effectLst/>
                        </a:rPr>
                        <a:t>29</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Número de cursos de capacitación impartidos a personal de salud y población en general</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507</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550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bl>
          </a:graphicData>
        </a:graphic>
      </p:graphicFrame>
      <p:sp>
        <p:nvSpPr>
          <p:cNvPr id="4" name="Rectangle 1"/>
          <p:cNvSpPr>
            <a:spLocks noChangeArrowheads="1"/>
          </p:cNvSpPr>
          <p:nvPr/>
        </p:nvSpPr>
        <p:spPr bwMode="auto">
          <a:xfrm>
            <a:off x="203200" y="1040700"/>
            <a:ext cx="87376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eaLnBrk="0" fontAlgn="base" hangingPunct="0">
              <a:spcBef>
                <a:spcPct val="0"/>
              </a:spcBef>
              <a:spcAft>
                <a:spcPct val="0"/>
              </a:spcAf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3.13 Capacitación continua en salud</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Reforzar las acciones de capacitación al personal de salud 	para</a:t>
            </a:r>
            <a:r>
              <a:rPr kumimoji="0" lang="es-MX" altLang="es-MX" sz="2000" b="1" i="0" u="none" strike="noStrike" cap="none" normalizeH="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brindar una</a:t>
            </a:r>
            <a:r>
              <a:rPr kumimoji="0" lang="es-MX" altLang="es-MX" sz="2000" b="1" i="0" u="none" strike="noStrike" cap="none" normalizeH="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atención de calidad a los pacientes y sus 	familiares.</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816359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Indicadores</a:t>
            </a:r>
            <a:endParaRPr lang="es-MX" sz="2800" b="1" dirty="0">
              <a:solidFill>
                <a:schemeClr val="bg1"/>
              </a:solidFill>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1014310008"/>
              </p:ext>
            </p:extLst>
          </p:nvPr>
        </p:nvGraphicFramePr>
        <p:xfrm>
          <a:off x="232229" y="3019838"/>
          <a:ext cx="8679542" cy="1892808"/>
        </p:xfrm>
        <a:graphic>
          <a:graphicData uri="http://schemas.openxmlformats.org/drawingml/2006/table">
            <a:tbl>
              <a:tblPr firstRow="1" firstCol="1" bandRow="1">
                <a:tableStyleId>{5C22544A-7EE6-4342-B048-85BDC9FD1C3A}</a:tableStyleId>
              </a:tblPr>
              <a:tblGrid>
                <a:gridCol w="885018"/>
                <a:gridCol w="4575487"/>
                <a:gridCol w="1776785"/>
                <a:gridCol w="1442252"/>
              </a:tblGrid>
              <a:tr h="0">
                <a:tc>
                  <a:txBody>
                    <a:bodyPr/>
                    <a:lstStyle/>
                    <a:p>
                      <a:pPr>
                        <a:lnSpc>
                          <a:spcPct val="115000"/>
                        </a:lnSpc>
                        <a:spcAft>
                          <a:spcPts val="0"/>
                        </a:spcAft>
                      </a:pPr>
                      <a:r>
                        <a:rPr lang="es-MX" sz="1800" dirty="0">
                          <a:effectLst/>
                        </a:rPr>
                        <a:t>No.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Indicador</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Valor Actual</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Meta 2023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r>
              <a:tr h="0">
                <a:tc>
                  <a:txBody>
                    <a:bodyPr/>
                    <a:lstStyle/>
                    <a:p>
                      <a:pPr>
                        <a:lnSpc>
                          <a:spcPct val="115000"/>
                        </a:lnSpc>
                        <a:spcAft>
                          <a:spcPts val="0"/>
                        </a:spcAft>
                      </a:pPr>
                      <a:r>
                        <a:rPr lang="es-MX" sz="1800">
                          <a:effectLst/>
                        </a:rPr>
                        <a:t>30</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Camas censables por cada mil habitantes. (2015)</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0.94</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0.97</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0">
                <a:tc>
                  <a:txBody>
                    <a:bodyPr/>
                    <a:lstStyle/>
                    <a:p>
                      <a:pPr>
                        <a:lnSpc>
                          <a:spcPct val="115000"/>
                        </a:lnSpc>
                        <a:spcAft>
                          <a:spcPts val="0"/>
                        </a:spcAft>
                      </a:pPr>
                      <a:r>
                        <a:rPr lang="es-MX" sz="1800" dirty="0">
                          <a:effectLst/>
                        </a:rPr>
                        <a:t>31</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a:effectLst/>
                        </a:rPr>
                        <a:t>Quirófanos por cada 100 mil habitantes.2015</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5.3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5.50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0">
                <a:tc>
                  <a:txBody>
                    <a:bodyPr/>
                    <a:lstStyle/>
                    <a:p>
                      <a:pPr>
                        <a:lnSpc>
                          <a:spcPct val="115000"/>
                        </a:lnSpc>
                        <a:spcAft>
                          <a:spcPts val="0"/>
                        </a:spcAft>
                      </a:pPr>
                      <a:r>
                        <a:rPr lang="es-MX" sz="1800" dirty="0">
                          <a:effectLst/>
                        </a:rPr>
                        <a:t>32</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a:effectLst/>
                        </a:rPr>
                        <a:t>Número de gestiones realizadas para fortalecer infraestructura del IMSS e ISSSTE.</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2</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4</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bl>
          </a:graphicData>
        </a:graphic>
      </p:graphicFrame>
      <p:sp>
        <p:nvSpPr>
          <p:cNvPr id="4" name="Rectangle 1"/>
          <p:cNvSpPr>
            <a:spLocks noChangeArrowheads="1"/>
          </p:cNvSpPr>
          <p:nvPr/>
        </p:nvSpPr>
        <p:spPr bwMode="auto">
          <a:xfrm>
            <a:off x="232228" y="815563"/>
            <a:ext cx="8679543"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eaLnBrk="0" fontAlgn="base" hangingPunct="0">
              <a:spcBef>
                <a:spcPct val="0"/>
              </a:spcBef>
              <a:spcAft>
                <a:spcPct val="0"/>
              </a:spcAf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3.14 Infraestructura en salud</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Mejorar la infraestructura física en salud mediante la 	construcción, rehabilitación y equipamiento de las unidades 	de salud.</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527651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Indicadores</a:t>
            </a:r>
            <a:endParaRPr lang="es-MX" sz="2800" b="1" dirty="0">
              <a:solidFill>
                <a:schemeClr val="bg1"/>
              </a:solidFill>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2898480553"/>
              </p:ext>
            </p:extLst>
          </p:nvPr>
        </p:nvGraphicFramePr>
        <p:xfrm>
          <a:off x="261484" y="2835148"/>
          <a:ext cx="8606744" cy="630936"/>
        </p:xfrm>
        <a:graphic>
          <a:graphicData uri="http://schemas.openxmlformats.org/drawingml/2006/table">
            <a:tbl>
              <a:tblPr firstRow="1" firstCol="1" bandRow="1">
                <a:tableStyleId>{5C22544A-7EE6-4342-B048-85BDC9FD1C3A}</a:tableStyleId>
              </a:tblPr>
              <a:tblGrid>
                <a:gridCol w="877595"/>
                <a:gridCol w="4537111"/>
                <a:gridCol w="1761882"/>
                <a:gridCol w="1430156"/>
              </a:tblGrid>
              <a:tr h="0">
                <a:tc>
                  <a:txBody>
                    <a:bodyPr/>
                    <a:lstStyle/>
                    <a:p>
                      <a:pPr>
                        <a:lnSpc>
                          <a:spcPct val="115000"/>
                        </a:lnSpc>
                        <a:spcAft>
                          <a:spcPts val="0"/>
                        </a:spcAft>
                      </a:pPr>
                      <a:r>
                        <a:rPr lang="es-MX" sz="1800" dirty="0">
                          <a:effectLst/>
                        </a:rPr>
                        <a:t>No.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Indicador</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Valor Actual</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Meta 2023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r>
              <a:tr h="0">
                <a:tc>
                  <a:txBody>
                    <a:bodyPr/>
                    <a:lstStyle/>
                    <a:p>
                      <a:pPr>
                        <a:lnSpc>
                          <a:spcPct val="115000"/>
                        </a:lnSpc>
                        <a:spcAft>
                          <a:spcPts val="0"/>
                        </a:spcAft>
                      </a:pPr>
                      <a:r>
                        <a:rPr lang="es-MX" sz="1800" dirty="0">
                          <a:effectLst/>
                        </a:rPr>
                        <a:t>33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Unidades móviles en operación </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28</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30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bl>
          </a:graphicData>
        </a:graphic>
      </p:graphicFrame>
      <p:sp>
        <p:nvSpPr>
          <p:cNvPr id="4" name="Rectangle 1"/>
          <p:cNvSpPr>
            <a:spLocks noChangeArrowheads="1"/>
          </p:cNvSpPr>
          <p:nvPr/>
        </p:nvSpPr>
        <p:spPr bwMode="auto">
          <a:xfrm>
            <a:off x="261484" y="1250339"/>
            <a:ext cx="860674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eaLnBrk="0" fontAlgn="base" hangingPunct="0">
              <a:spcBef>
                <a:spcPct val="0"/>
              </a:spcBef>
              <a:spcAft>
                <a:spcPct val="0"/>
              </a:spcAf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3.15 Unidades médicas móviles</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Eficientar la atención médica itinerante.</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549225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Indicadores</a:t>
            </a:r>
            <a:endParaRPr lang="es-MX" sz="2800" b="1" dirty="0">
              <a:solidFill>
                <a:schemeClr val="bg1"/>
              </a:solidFill>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3686489820"/>
              </p:ext>
            </p:extLst>
          </p:nvPr>
        </p:nvGraphicFramePr>
        <p:xfrm>
          <a:off x="268514" y="2692021"/>
          <a:ext cx="8606972" cy="1892808"/>
        </p:xfrm>
        <a:graphic>
          <a:graphicData uri="http://schemas.openxmlformats.org/drawingml/2006/table">
            <a:tbl>
              <a:tblPr firstRow="1" firstCol="1" bandRow="1">
                <a:tableStyleId>{5C22544A-7EE6-4342-B048-85BDC9FD1C3A}</a:tableStyleId>
              </a:tblPr>
              <a:tblGrid>
                <a:gridCol w="877618"/>
                <a:gridCol w="4537231"/>
                <a:gridCol w="1761930"/>
                <a:gridCol w="1430193"/>
              </a:tblGrid>
              <a:tr h="0">
                <a:tc>
                  <a:txBody>
                    <a:bodyPr/>
                    <a:lstStyle/>
                    <a:p>
                      <a:pPr>
                        <a:lnSpc>
                          <a:spcPct val="115000"/>
                        </a:lnSpc>
                        <a:spcAft>
                          <a:spcPts val="0"/>
                        </a:spcAft>
                      </a:pPr>
                      <a:r>
                        <a:rPr lang="es-MX" sz="1800" dirty="0">
                          <a:effectLst/>
                        </a:rPr>
                        <a:t>No.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Indicador</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Valor Actual</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Meta 2023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r>
              <a:tr h="0">
                <a:tc>
                  <a:txBody>
                    <a:bodyPr/>
                    <a:lstStyle/>
                    <a:p>
                      <a:pPr>
                        <a:lnSpc>
                          <a:spcPct val="115000"/>
                        </a:lnSpc>
                        <a:spcAft>
                          <a:spcPts val="0"/>
                        </a:spcAft>
                      </a:pPr>
                      <a:r>
                        <a:rPr lang="es-MX" sz="1800">
                          <a:effectLst/>
                        </a:rPr>
                        <a:t>34</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Número de verificaciones realizadas en un año </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8,474</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a:effectLst/>
                        </a:rPr>
                        <a:t>9,100</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0">
                <a:tc>
                  <a:txBody>
                    <a:bodyPr/>
                    <a:lstStyle/>
                    <a:p>
                      <a:pPr>
                        <a:lnSpc>
                          <a:spcPct val="115000"/>
                        </a:lnSpc>
                        <a:spcAft>
                          <a:spcPts val="0"/>
                        </a:spcAft>
                      </a:pPr>
                      <a:r>
                        <a:rPr lang="es-MX" sz="1800">
                          <a:effectLst/>
                        </a:rPr>
                        <a:t>35</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Número de acciones en fomento sanitario en un año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2,320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a:effectLst/>
                        </a:rPr>
                        <a:t>2,550</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0">
                <a:tc>
                  <a:txBody>
                    <a:bodyPr/>
                    <a:lstStyle/>
                    <a:p>
                      <a:pPr>
                        <a:lnSpc>
                          <a:spcPct val="115000"/>
                        </a:lnSpc>
                        <a:spcAft>
                          <a:spcPts val="0"/>
                        </a:spcAft>
                      </a:pPr>
                      <a:r>
                        <a:rPr lang="es-MX" sz="1800" dirty="0">
                          <a:effectLst/>
                        </a:rPr>
                        <a:t>36</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Número de estudios realizados en el  laboratorio Estatal por año (2017)</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31,940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32,050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bl>
          </a:graphicData>
        </a:graphic>
      </p:graphicFrame>
      <p:sp>
        <p:nvSpPr>
          <p:cNvPr id="4" name="Rectangle 1"/>
          <p:cNvSpPr>
            <a:spLocks noChangeArrowheads="1"/>
          </p:cNvSpPr>
          <p:nvPr/>
        </p:nvSpPr>
        <p:spPr bwMode="auto">
          <a:xfrm>
            <a:off x="275770" y="1060805"/>
            <a:ext cx="8606973"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3.16 Protección contra riesgos sanitarios</a:t>
            </a:r>
            <a:r>
              <a:rPr lang="es-MX" altLang="es-MX" sz="2000" dirty="0">
                <a:latin typeface="Arial" panose="020B0604020202020204" pitchFamily="34" charset="0"/>
                <a:cs typeface="Arial" panose="020B0604020202020204" pitchFamily="34" charset="0"/>
              </a:rPr>
              <a:t> </a:t>
            </a:r>
            <a:endParaRPr lang="es-MX" altLang="es-MX" sz="2000" dirty="0" smtClean="0">
              <a:latin typeface="Arial" panose="020B0604020202020204" pitchFamily="34" charset="0"/>
              <a:cs typeface="Arial" panose="020B0604020202020204" pitchFamily="34" charset="0"/>
            </a:endParaRPr>
          </a:p>
          <a:p>
            <a:pPr eaLnBrk="0" fontAlgn="base" hangingPunct="0">
              <a:spcBef>
                <a:spcPct val="0"/>
              </a:spcBef>
              <a:spcAft>
                <a:spcPct val="0"/>
              </a:spcAft>
            </a:pPr>
            <a:r>
              <a:rPr kumimoji="0" lang="es-MX" altLang="es-MX" sz="2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Fortalecer las acciones de prevención, diagnóstico, atención</a:t>
            </a:r>
            <a:r>
              <a:rPr kumimoji="0" lang="es-MX" altLang="es-MX" sz="2000" b="1" i="0" u="none" strike="noStrike" cap="none" normalizeH="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y contención en</a:t>
            </a:r>
            <a:r>
              <a:rPr kumimoji="0" lang="es-MX" altLang="es-MX" sz="2000" b="1" i="0" u="none" strike="noStrike" cap="none" normalizeH="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materia de protección contra riesgos</a:t>
            </a:r>
            <a:r>
              <a:rPr kumimoji="0" lang="es-MX" altLang="es-MX" sz="2000" b="1" i="0" u="none" strike="noStrike" cap="none" normalizeH="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sanitarios, fomentando una cultura de entorno saludable.</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243519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Indicadores</a:t>
            </a:r>
            <a:endParaRPr lang="es-MX" sz="2800" b="1" dirty="0">
              <a:solidFill>
                <a:schemeClr val="bg1"/>
              </a:solidFill>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3122769564"/>
              </p:ext>
            </p:extLst>
          </p:nvPr>
        </p:nvGraphicFramePr>
        <p:xfrm>
          <a:off x="290285" y="2721736"/>
          <a:ext cx="8665028" cy="946404"/>
        </p:xfrm>
        <a:graphic>
          <a:graphicData uri="http://schemas.openxmlformats.org/drawingml/2006/table">
            <a:tbl>
              <a:tblPr firstRow="1" firstCol="1" bandRow="1">
                <a:tableStyleId>{5C22544A-7EE6-4342-B048-85BDC9FD1C3A}</a:tableStyleId>
              </a:tblPr>
              <a:tblGrid>
                <a:gridCol w="883538"/>
                <a:gridCol w="4567836"/>
                <a:gridCol w="1773814"/>
                <a:gridCol w="1439840"/>
              </a:tblGrid>
              <a:tr h="0">
                <a:tc>
                  <a:txBody>
                    <a:bodyPr/>
                    <a:lstStyle/>
                    <a:p>
                      <a:pPr>
                        <a:lnSpc>
                          <a:spcPct val="115000"/>
                        </a:lnSpc>
                        <a:spcAft>
                          <a:spcPts val="0"/>
                        </a:spcAft>
                      </a:pPr>
                      <a:r>
                        <a:rPr lang="es-MX" sz="1800" dirty="0">
                          <a:effectLst/>
                        </a:rPr>
                        <a:t>No.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Indicador</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Valor Actual</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Meta 2023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r>
              <a:tr h="0">
                <a:tc>
                  <a:txBody>
                    <a:bodyPr/>
                    <a:lstStyle/>
                    <a:p>
                      <a:pPr>
                        <a:lnSpc>
                          <a:spcPct val="115000"/>
                        </a:lnSpc>
                        <a:spcAft>
                          <a:spcPts val="0"/>
                        </a:spcAft>
                      </a:pPr>
                      <a:r>
                        <a:rPr lang="es-MX" sz="1800" dirty="0">
                          <a:effectLst/>
                        </a:rPr>
                        <a:t>37</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Apoyos funcionales estatales otorgados a población vulnerable</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2,700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2,900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bl>
          </a:graphicData>
        </a:graphic>
      </p:graphicFrame>
      <p:sp>
        <p:nvSpPr>
          <p:cNvPr id="4" name="Rectangle 1"/>
          <p:cNvSpPr>
            <a:spLocks noChangeArrowheads="1"/>
          </p:cNvSpPr>
          <p:nvPr/>
        </p:nvSpPr>
        <p:spPr bwMode="auto">
          <a:xfrm>
            <a:off x="290285" y="926217"/>
            <a:ext cx="8665029"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3.17 Patrimonio de la Beneficencia Pública</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Dotar de apoyos funcionales a la población de escasos</a:t>
            </a:r>
            <a:r>
              <a:rPr kumimoji="0" lang="es-MX" altLang="es-MX" sz="2000" b="1" i="0" u="none" strike="noStrike" cap="none" normalizeH="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recursos y carentes de </a:t>
            </a:r>
            <a:r>
              <a:rPr lang="es-MX" altLang="es-MX" sz="2000" dirty="0">
                <a:latin typeface="Arial" panose="020B0604020202020204" pitchFamily="34" charset="0"/>
                <a:cs typeface="Arial" panose="020B0604020202020204" pitchFamily="34" charset="0"/>
              </a:rPr>
              <a:t> </a:t>
            </a: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seguridad social que lo requiera, para</a:t>
            </a:r>
            <a:r>
              <a:rPr kumimoji="0" lang="es-MX" altLang="es-MX" sz="2000" b="1" i="0" u="none" strike="noStrike" cap="none" normalizeH="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mejorar su calidad de vida.</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160507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408139144"/>
              </p:ext>
            </p:extLst>
          </p:nvPr>
        </p:nvGraphicFramePr>
        <p:xfrm>
          <a:off x="290287" y="3265202"/>
          <a:ext cx="8592456" cy="1577340"/>
        </p:xfrm>
        <a:graphic>
          <a:graphicData uri="http://schemas.openxmlformats.org/drawingml/2006/table">
            <a:tbl>
              <a:tblPr firstRow="1" firstCol="1" bandRow="1">
                <a:tableStyleId>{5C22544A-7EE6-4342-B048-85BDC9FD1C3A}</a:tableStyleId>
              </a:tblPr>
              <a:tblGrid>
                <a:gridCol w="876138"/>
                <a:gridCol w="4529579"/>
                <a:gridCol w="1758958"/>
                <a:gridCol w="1427781"/>
              </a:tblGrid>
              <a:tr h="0">
                <a:tc>
                  <a:txBody>
                    <a:bodyPr/>
                    <a:lstStyle/>
                    <a:p>
                      <a:pPr>
                        <a:lnSpc>
                          <a:spcPct val="115000"/>
                        </a:lnSpc>
                        <a:spcAft>
                          <a:spcPts val="0"/>
                        </a:spcAft>
                      </a:pPr>
                      <a:r>
                        <a:rPr lang="es-MX" sz="1800" dirty="0">
                          <a:effectLst/>
                        </a:rPr>
                        <a:t>No.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Indicador</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Valor Actual</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Meta 2023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r>
              <a:tr h="0">
                <a:tc>
                  <a:txBody>
                    <a:bodyPr/>
                    <a:lstStyle/>
                    <a:p>
                      <a:pPr>
                        <a:lnSpc>
                          <a:spcPct val="115000"/>
                        </a:lnSpc>
                        <a:spcAft>
                          <a:spcPts val="0"/>
                        </a:spcAft>
                      </a:pPr>
                      <a:r>
                        <a:rPr lang="es-MX" sz="1800" dirty="0">
                          <a:effectLst/>
                        </a:rPr>
                        <a:t>38</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Instalar farmacias en sectores con mayores niveles de marginación a través de las cuales se oferten medicamentos del cuadro básico a precios subsidiados. </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kern="1200" dirty="0" smtClean="0">
                          <a:solidFill>
                            <a:schemeClr val="dk1"/>
                          </a:solidFill>
                          <a:effectLst/>
                          <a:latin typeface="+mn-lt"/>
                          <a:ea typeface="+mn-ea"/>
                          <a:cs typeface="+mn-cs"/>
                        </a:rPr>
                        <a:t>SD</a:t>
                      </a:r>
                      <a:endParaRPr lang="es-MX" sz="1800" kern="1200" dirty="0">
                        <a:solidFill>
                          <a:schemeClr val="dk1"/>
                        </a:solidFill>
                        <a:effectLst/>
                        <a:latin typeface="+mn-lt"/>
                        <a:ea typeface="+mn-ea"/>
                        <a:cs typeface="+mn-cs"/>
                      </a:endParaRPr>
                    </a:p>
                  </a:txBody>
                  <a:tcPr marL="68580" marR="68580" marT="0" marB="0">
                    <a:solidFill>
                      <a:schemeClr val="bg1">
                        <a:lumMod val="95000"/>
                      </a:schemeClr>
                    </a:solidFill>
                  </a:tcPr>
                </a:tc>
                <a:tc>
                  <a:txBody>
                    <a:bodyPr/>
                    <a:lstStyle/>
                    <a:p>
                      <a:pPr algn="ctr">
                        <a:lnSpc>
                          <a:spcPct val="115000"/>
                        </a:lnSpc>
                        <a:spcAft>
                          <a:spcPts val="0"/>
                        </a:spcAft>
                      </a:pPr>
                      <a:r>
                        <a:rPr lang="es-MX" sz="1800" kern="1200" dirty="0" smtClean="0">
                          <a:solidFill>
                            <a:schemeClr val="dk1"/>
                          </a:solidFill>
                          <a:effectLst/>
                          <a:latin typeface="+mn-lt"/>
                          <a:ea typeface="+mn-ea"/>
                          <a:cs typeface="+mn-cs"/>
                        </a:rPr>
                        <a:t>SD</a:t>
                      </a:r>
                      <a:endParaRPr lang="es-MX" sz="1800" kern="1200" dirty="0">
                        <a:solidFill>
                          <a:schemeClr val="dk1"/>
                        </a:solidFill>
                        <a:effectLst/>
                        <a:latin typeface="+mn-lt"/>
                        <a:ea typeface="+mn-ea"/>
                        <a:cs typeface="+mn-cs"/>
                      </a:endParaRPr>
                    </a:p>
                  </a:txBody>
                  <a:tcPr marL="68580" marR="68580" marT="0" marB="0">
                    <a:solidFill>
                      <a:schemeClr val="bg1">
                        <a:lumMod val="95000"/>
                      </a:schemeClr>
                    </a:solidFill>
                  </a:tcPr>
                </a:tc>
              </a:tr>
            </a:tbl>
          </a:graphicData>
        </a:graphic>
      </p:graphicFrame>
      <p:sp>
        <p:nvSpPr>
          <p:cNvPr id="3" name="Rectangle 1"/>
          <p:cNvSpPr>
            <a:spLocks noChangeArrowheads="1"/>
          </p:cNvSpPr>
          <p:nvPr/>
        </p:nvSpPr>
        <p:spPr bwMode="auto">
          <a:xfrm>
            <a:off x="290286" y="1047435"/>
            <a:ext cx="8592457"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3.18 Farmacias</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Fortalecer el programa de farmacias en zonas de rezago con 	medicamento y atención médica a bajo costo.</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4" name="CuadroTexto 3"/>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Indicadores</a:t>
            </a:r>
            <a:endParaRPr lang="es-MX" sz="28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8355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43543" y="1166843"/>
            <a:ext cx="9013371" cy="2631490"/>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3.1 Seguro Popular</a:t>
            </a:r>
          </a:p>
          <a:p>
            <a:pPr algn="just">
              <a:lnSpc>
                <a:spcPct val="150000"/>
              </a:lnSpc>
            </a:pPr>
            <a:r>
              <a:rPr lang="es-MX" dirty="0" smtClean="0"/>
              <a:t>	</a:t>
            </a:r>
            <a:r>
              <a:rPr lang="es-MX" b="1" dirty="0" smtClean="0">
                <a:latin typeface="Arial" panose="020B0604020202020204" pitchFamily="34" charset="0"/>
                <a:cs typeface="Arial" panose="020B0604020202020204" pitchFamily="34" charset="0"/>
              </a:rPr>
              <a:t>Lograr </a:t>
            </a:r>
            <a:r>
              <a:rPr lang="es-MX" b="1" dirty="0">
                <a:latin typeface="Arial" panose="020B0604020202020204" pitchFamily="34" charset="0"/>
                <a:cs typeface="Arial" panose="020B0604020202020204" pitchFamily="34" charset="0"/>
              </a:rPr>
              <a:t>el acceso universal a los servicios de salud</a:t>
            </a:r>
            <a:r>
              <a:rPr lang="es-MX" b="1" dirty="0" smtClean="0">
                <a:latin typeface="Arial" panose="020B0604020202020204" pitchFamily="34" charset="0"/>
                <a:cs typeface="Arial" panose="020B0604020202020204" pitchFamily="34" charset="0"/>
              </a:rPr>
              <a:t>.</a:t>
            </a:r>
          </a:p>
          <a:p>
            <a:pPr algn="just">
              <a:lnSpc>
                <a:spcPct val="150000"/>
              </a:lnSpc>
            </a:pPr>
            <a:r>
              <a:rPr lang="es-MX" dirty="0" smtClean="0">
                <a:latin typeface="Arial" panose="020B0604020202020204" pitchFamily="34" charset="0"/>
                <a:cs typeface="Arial" panose="020B0604020202020204" pitchFamily="34" charset="0"/>
              </a:rPr>
              <a:t>		3.1.1 Afiliar a la población carente de seguridad social al Régimen</a:t>
            </a:r>
          </a:p>
          <a:p>
            <a:pPr algn="just">
              <a:lnSpc>
                <a:spcPct val="150000"/>
              </a:lnSpc>
            </a:pPr>
            <a:r>
              <a:rPr lang="es-MX" dirty="0" smtClean="0">
                <a:latin typeface="Arial" panose="020B0604020202020204" pitchFamily="34" charset="0"/>
                <a:cs typeface="Arial" panose="020B0604020202020204" pitchFamily="34" charset="0"/>
              </a:rPr>
              <a:t>		Estatal del Sistema de Protección Social en Salud (Seguro Popular).</a:t>
            </a:r>
          </a:p>
          <a:p>
            <a:pPr algn="just">
              <a:lnSpc>
                <a:spcPct val="150000"/>
              </a:lnSpc>
            </a:pPr>
            <a:r>
              <a:rPr lang="es-MX" dirty="0" smtClean="0">
                <a:latin typeface="Arial" panose="020B0604020202020204" pitchFamily="34" charset="0"/>
                <a:cs typeface="Arial" panose="020B0604020202020204" pitchFamily="34" charset="0"/>
              </a:rPr>
              <a:t>		3.1.2 Mantener la cobertura de la población adscrita al Seguro 			Popular a través de los procesos de re afiliación.</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02438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43543" y="1166843"/>
            <a:ext cx="9013371" cy="5586145"/>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3.2 Prevención y promoción de la salud</a:t>
            </a:r>
          </a:p>
          <a:p>
            <a:pPr algn="just">
              <a:lnSpc>
                <a:spcPct val="150000"/>
              </a:lnSpc>
            </a:pPr>
            <a:r>
              <a:rPr lang="es-MX" sz="2000" b="1"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Fortalecer las acciones de medicina preventiva y promoción de la salud para 	atender los factores de riesgo que inciden en las enfermedades de mayor 	prevalencia y lesiones.	</a:t>
            </a:r>
            <a:endParaRPr lang="es-MX" b="1" dirty="0" smtClean="0">
              <a:latin typeface="Arial" panose="020B0604020202020204" pitchFamily="34" charset="0"/>
              <a:cs typeface="Arial" panose="020B0604020202020204" pitchFamily="34" charset="0"/>
            </a:endParaRPr>
          </a:p>
          <a:p>
            <a:pPr algn="just">
              <a:lnSpc>
                <a:spcPct val="150000"/>
              </a:lnSpc>
            </a:pPr>
            <a:r>
              <a:rPr lang="es-MX" dirty="0" smtClean="0">
                <a:latin typeface="Arial" panose="020B0604020202020204" pitchFamily="34" charset="0"/>
                <a:cs typeface="Arial" panose="020B0604020202020204" pitchFamily="34" charset="0"/>
              </a:rPr>
              <a:t>		3.2.1 Ofertar un paquete de servicios básicos de prevención y 			promoción a la salud por grupo de edad y detectar oportunamente 		enfermedades y factores de riesgo, mediante una vigilancia 			epidemiológica permanente.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3.2.2 Gestionar la instalación y funcionamiento del Centro Regulador 		de Urgencias Médicas, así como de Equipos de Reacción Inmediata.</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3.2.3 Fortalecer el programa Primer Respondiente.</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3.2.4 Realizar a través del Laboratorio Estatal de Salud Pública los 		estudios para apoyar la vigilancia epidemiológica.</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9792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43543" y="1166843"/>
            <a:ext cx="9013371" cy="5170646"/>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3.2 Prevención y promoción de la salud</a:t>
            </a:r>
          </a:p>
          <a:p>
            <a:pPr algn="just">
              <a:lnSpc>
                <a:spcPct val="150000"/>
              </a:lnSpc>
            </a:pPr>
            <a:r>
              <a:rPr lang="es-MX" sz="2000" b="1" dirty="0">
                <a:latin typeface="Arial" panose="020B0604020202020204" pitchFamily="34" charset="0"/>
                <a:cs typeface="Arial" panose="020B0604020202020204" pitchFamily="34" charset="0"/>
              </a:rPr>
              <a:t>	</a:t>
            </a:r>
            <a:r>
              <a:rPr lang="es-MX" sz="2000" b="1" dirty="0" smtClean="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3.2.5 Mantener la vigilancia epidemiológica de enfermedades 			transmitidas por vectores para la detección oportuna que permita el 		establecimiento de acciones dirigidas a contener la reproducción del 		mosquito transmisor.</a:t>
            </a:r>
          </a:p>
          <a:p>
            <a:pPr algn="just">
              <a:lnSpc>
                <a:spcPct val="150000"/>
              </a:lnSpc>
            </a:pPr>
            <a:r>
              <a:rPr lang="es-MX" dirty="0" smtClean="0">
                <a:latin typeface="Arial" panose="020B0604020202020204" pitchFamily="34" charset="0"/>
                <a:cs typeface="Arial" panose="020B0604020202020204" pitchFamily="34" charset="0"/>
              </a:rPr>
              <a:t>		3.2.6 Distribuir y fomentar el uso de la Cartilla Nacional de Salud por 		grupo de edad en su primer contacto con los servicios de salud.		3.2.7 Fortalecer el programa de vacunación mediante la aplicación 		de biológicos durante las diferentes etapas de vida que permitan 		mantener la erradicación, eliminación y control eficaz de las 			enfermedades prevenibles por vacunación.</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31731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43543" y="610306"/>
            <a:ext cx="9013371" cy="6417141"/>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3.2 Prevención y promoción de la salud</a:t>
            </a:r>
          </a:p>
          <a:p>
            <a:pPr algn="just">
              <a:lnSpc>
                <a:spcPct val="150000"/>
              </a:lnSpc>
            </a:pPr>
            <a:r>
              <a:rPr lang="es-MX" sz="2000" b="1" dirty="0">
                <a:latin typeface="Arial" panose="020B0604020202020204" pitchFamily="34" charset="0"/>
                <a:cs typeface="Arial" panose="020B0604020202020204" pitchFamily="34" charset="0"/>
              </a:rPr>
              <a:t>	</a:t>
            </a:r>
            <a:r>
              <a:rPr lang="es-MX" sz="2000" b="1" dirty="0" smtClean="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3.2.8 Fomentar la cultura de la prevención entre la población, 			a través de campañas de difusión y promoción a la salud para 			formar un sentido de corresponsabilidad en el cuidado de su salud.		3.2.9 Promover e informar a la población sobre medidas de 			seguridad para la prevención de accidentes de tránsito y prevención 		de lesiones en grupos vulnerables.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3.2.10 Supervisar la operación del Observatorio Estatal de Lesiones.</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3.2.11 Fortalecer la detección oportuna de sintomáticos respiratorios 		para establecer un diagnóstico temprano de tuberculosis y su 			tratamiento adecuado y oportuno.</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3.2.12 Consolidar la Estrategia de Tratamiento Acortado 			Estrictamente</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Supervisado (TA ES) con atención de calidad para 		enfrentar con eficacia la tuberculosis, incluso en comorbilidad con 		VIH/Sida y diabetes mellitus.</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73018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0" y="915106"/>
            <a:ext cx="9013371" cy="4755148"/>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3.3 VIH/Sida y otras infecciones de transmisión sexual</a:t>
            </a:r>
            <a:r>
              <a:rPr lang="es-MX" sz="2000" b="1" dirty="0">
                <a:latin typeface="Arial" panose="020B0604020202020204" pitchFamily="34" charset="0"/>
                <a:cs typeface="Arial" panose="020B0604020202020204" pitchFamily="34" charset="0"/>
              </a:rPr>
              <a:t>	</a:t>
            </a:r>
            <a:r>
              <a:rPr lang="es-MX" sz="2000" b="1" dirty="0" smtClean="0">
                <a:latin typeface="Arial" panose="020B0604020202020204" pitchFamily="34" charset="0"/>
                <a:cs typeface="Arial" panose="020B0604020202020204" pitchFamily="34" charset="0"/>
              </a:rPr>
              <a:t>	</a:t>
            </a:r>
          </a:p>
          <a:p>
            <a:pPr algn="just">
              <a:lnSpc>
                <a:spcPct val="150000"/>
              </a:lnSpc>
            </a:pPr>
            <a:r>
              <a:rPr lang="es-MX" sz="2000" b="1" dirty="0">
                <a:latin typeface="Arial" panose="020B0604020202020204" pitchFamily="34" charset="0"/>
                <a:cs typeface="Arial" panose="020B0604020202020204" pitchFamily="34" charset="0"/>
              </a:rPr>
              <a:t>	</a:t>
            </a:r>
            <a:r>
              <a:rPr lang="es-MX" b="1" dirty="0" smtClean="0">
                <a:latin typeface="Arial" panose="020B0604020202020204" pitchFamily="34" charset="0"/>
                <a:cs typeface="Arial" panose="020B0604020202020204" pitchFamily="34" charset="0"/>
              </a:rPr>
              <a:t>Fortalecer la coordinación sectorial e interinstitucional para la 	prevención y 	tratamiento del VIH/Sida y otras infecciones de 	transmisión sexual (ITS ) .</a:t>
            </a:r>
            <a:r>
              <a:rPr lang="es-MX" dirty="0" smtClean="0">
                <a:latin typeface="Arial" panose="020B0604020202020204" pitchFamily="34" charset="0"/>
                <a:cs typeface="Arial" panose="020B0604020202020204" pitchFamily="34" charset="0"/>
              </a:rPr>
              <a:t>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3.3.1 Impulsar y fortalecer la operación del Comité Estatal de 			Prevención, Tratamiento y Control de VIH/Sida e ITS .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3.3.2 Otorgar tratamiento y control integral a los pacientes con 			VIH/Sida y otras ITS .</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a:t>
            </a:r>
          </a:p>
          <a:p>
            <a:pPr algn="just">
              <a:lnSpc>
                <a:spcPct val="150000"/>
              </a:lnSpc>
            </a:pPr>
            <a:r>
              <a:rPr lang="es-MX" dirty="0" smtClean="0">
                <a:latin typeface="Arial" panose="020B0604020202020204" pitchFamily="34" charset="0"/>
                <a:cs typeface="Arial" panose="020B0604020202020204" pitchFamily="34" charset="0"/>
              </a:rPr>
              <a:t>		3.3.3 Realizar oportunamente los estudios de laboratorio 			especializados</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para la detección y control del tratamiento de los 		pacientes con VIH/Sida.		</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8328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168</TotalTime>
  <Words>1323</Words>
  <Application>Microsoft Office PowerPoint</Application>
  <PresentationFormat>Presentación en pantalla (4:3)</PresentationFormat>
  <Paragraphs>465</Paragraphs>
  <Slides>48</Slides>
  <Notes>0</Notes>
  <HiddenSlides>0</HiddenSlides>
  <MMClips>0</MMClips>
  <ScaleCrop>false</ScaleCrop>
  <HeadingPairs>
    <vt:vector size="4" baseType="variant">
      <vt:variant>
        <vt:lpstr>Tema</vt:lpstr>
      </vt:variant>
      <vt:variant>
        <vt:i4>1</vt:i4>
      </vt:variant>
      <vt:variant>
        <vt:lpstr>Títulos de diapositiva</vt:lpstr>
      </vt:variant>
      <vt:variant>
        <vt:i4>48</vt:i4>
      </vt:variant>
    </vt:vector>
  </HeadingPairs>
  <TitlesOfParts>
    <vt:vector size="49"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Carlos Nava Rivera</dc:creator>
  <cp:lastModifiedBy>Admin</cp:lastModifiedBy>
  <cp:revision>25</cp:revision>
  <dcterms:created xsi:type="dcterms:W3CDTF">2018-12-10T17:04:32Z</dcterms:created>
  <dcterms:modified xsi:type="dcterms:W3CDTF">2019-09-06T19:27:03Z</dcterms:modified>
</cp:coreProperties>
</file>